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2" r:id="rId6"/>
    <p:sldId id="257" r:id="rId7"/>
    <p:sldId id="258" r:id="rId8"/>
    <p:sldId id="264" r:id="rId9"/>
    <p:sldId id="286" r:id="rId10"/>
    <p:sldId id="260" r:id="rId11"/>
    <p:sldId id="262" r:id="rId12"/>
    <p:sldId id="263" r:id="rId13"/>
    <p:sldId id="265" r:id="rId14"/>
    <p:sldId id="266" r:id="rId15"/>
    <p:sldId id="278" r:id="rId16"/>
    <p:sldId id="267" r:id="rId17"/>
    <p:sldId id="268" r:id="rId18"/>
    <p:sldId id="282" r:id="rId19"/>
    <p:sldId id="273" r:id="rId20"/>
    <p:sldId id="285" r:id="rId21"/>
    <p:sldId id="283" r:id="rId22"/>
    <p:sldId id="276" r:id="rId23"/>
    <p:sldId id="287" r:id="rId24"/>
    <p:sldId id="289" r:id="rId25"/>
    <p:sldId id="274" r:id="rId26"/>
    <p:sldId id="269" r:id="rId27"/>
    <p:sldId id="270" r:id="rId28"/>
    <p:sldId id="291" r:id="rId29"/>
    <p:sldId id="290" r:id="rId30"/>
    <p:sldId id="279" r:id="rId31"/>
    <p:sldId id="280" r:id="rId32"/>
    <p:sldId id="288" r:id="rId33"/>
    <p:sldId id="292" r:id="rId34"/>
    <p:sldId id="261" r:id="rId35"/>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ara" initials="B" lastIdx="1" clrIdx="0">
    <p:extLst>
      <p:ext uri="{19B8F6BF-5375-455C-9EA6-DF929625EA0E}">
        <p15:presenceInfo xmlns:p15="http://schemas.microsoft.com/office/powerpoint/2012/main" userId="Barba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820"/>
    <a:srgbClr val="4F4A4E"/>
    <a:srgbClr val="E9E7E8"/>
    <a:srgbClr val="7F7F03"/>
    <a:srgbClr val="F07868"/>
    <a:srgbClr val="80AC45"/>
    <a:srgbClr val="740C0B"/>
    <a:srgbClr val="F38562"/>
    <a:srgbClr val="A12141"/>
    <a:srgbClr val="795E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93" d="100"/>
          <a:sy n="93" d="100"/>
        </p:scale>
        <p:origin x="77"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sl-SI"/>
          </a:p>
        </p:txBody>
      </p:sp>
      <p:sp>
        <p:nvSpPr>
          <p:cNvPr id="4" name="Označba mesta datuma 3"/>
          <p:cNvSpPr>
            <a:spLocks noGrp="1"/>
          </p:cNvSpPr>
          <p:nvPr>
            <p:ph type="dt" sz="half" idx="10"/>
          </p:nvPr>
        </p:nvSpPr>
        <p:spPr/>
        <p:txBody>
          <a:bodyPr/>
          <a:lstStyle/>
          <a:p>
            <a:fld id="{90CF3BAB-C3A6-4BF5-A46B-A4DC9F88F1D9}" type="datetimeFigureOut">
              <a:rPr lang="sl-SI" smtClean="0"/>
              <a:t>15. 11. 2020</a:t>
            </a:fld>
            <a:endParaRPr lang="sl-SI" dirty="0"/>
          </a:p>
        </p:txBody>
      </p:sp>
      <p:sp>
        <p:nvSpPr>
          <p:cNvPr id="5" name="Označba mesta noge 4"/>
          <p:cNvSpPr>
            <a:spLocks noGrp="1"/>
          </p:cNvSpPr>
          <p:nvPr>
            <p:ph type="ftr" sz="quarter" idx="11"/>
          </p:nvPr>
        </p:nvSpPr>
        <p:spPr/>
        <p:txBody>
          <a:bodyPr/>
          <a:lstStyle/>
          <a:p>
            <a:endParaRPr lang="sl-SI" dirty="0"/>
          </a:p>
        </p:txBody>
      </p:sp>
      <p:sp>
        <p:nvSpPr>
          <p:cNvPr id="6" name="Označba mesta številke diapozitiva 5"/>
          <p:cNvSpPr>
            <a:spLocks noGrp="1"/>
          </p:cNvSpPr>
          <p:nvPr>
            <p:ph type="sldNum" sz="quarter" idx="12"/>
          </p:nvPr>
        </p:nvSpPr>
        <p:spPr/>
        <p:txBody>
          <a:bodyPr/>
          <a:lstStyle/>
          <a:p>
            <a:fld id="{253BF47D-839C-42CD-801C-43C0CCBFA8A6}" type="slidenum">
              <a:rPr lang="sl-SI" smtClean="0"/>
              <a:t>‹#›</a:t>
            </a:fld>
            <a:endParaRPr lang="sl-SI" dirty="0"/>
          </a:p>
        </p:txBody>
      </p:sp>
    </p:spTree>
    <p:extLst>
      <p:ext uri="{BB962C8B-B14F-4D97-AF65-F5344CB8AC3E}">
        <p14:creationId xmlns:p14="http://schemas.microsoft.com/office/powerpoint/2010/main" val="1237830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90CF3BAB-C3A6-4BF5-A46B-A4DC9F88F1D9}" type="datetimeFigureOut">
              <a:rPr lang="sl-SI" smtClean="0"/>
              <a:t>15. 11. 2020</a:t>
            </a:fld>
            <a:endParaRPr lang="sl-SI" dirty="0"/>
          </a:p>
        </p:txBody>
      </p:sp>
      <p:sp>
        <p:nvSpPr>
          <p:cNvPr id="5" name="Označba mesta noge 4"/>
          <p:cNvSpPr>
            <a:spLocks noGrp="1"/>
          </p:cNvSpPr>
          <p:nvPr>
            <p:ph type="ftr" sz="quarter" idx="11"/>
          </p:nvPr>
        </p:nvSpPr>
        <p:spPr/>
        <p:txBody>
          <a:bodyPr/>
          <a:lstStyle/>
          <a:p>
            <a:endParaRPr lang="sl-SI" dirty="0"/>
          </a:p>
        </p:txBody>
      </p:sp>
      <p:sp>
        <p:nvSpPr>
          <p:cNvPr id="6" name="Označba mesta številke diapozitiva 5"/>
          <p:cNvSpPr>
            <a:spLocks noGrp="1"/>
          </p:cNvSpPr>
          <p:nvPr>
            <p:ph type="sldNum" sz="quarter" idx="12"/>
          </p:nvPr>
        </p:nvSpPr>
        <p:spPr/>
        <p:txBody>
          <a:bodyPr/>
          <a:lstStyle/>
          <a:p>
            <a:fld id="{253BF47D-839C-42CD-801C-43C0CCBFA8A6}" type="slidenum">
              <a:rPr lang="sl-SI" smtClean="0"/>
              <a:t>‹#›</a:t>
            </a:fld>
            <a:endParaRPr lang="sl-SI" dirty="0"/>
          </a:p>
        </p:txBody>
      </p:sp>
    </p:spTree>
    <p:extLst>
      <p:ext uri="{BB962C8B-B14F-4D97-AF65-F5344CB8AC3E}">
        <p14:creationId xmlns:p14="http://schemas.microsoft.com/office/powerpoint/2010/main" val="2179071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90CF3BAB-C3A6-4BF5-A46B-A4DC9F88F1D9}" type="datetimeFigureOut">
              <a:rPr lang="sl-SI" smtClean="0"/>
              <a:t>15. 11. 2020</a:t>
            </a:fld>
            <a:endParaRPr lang="sl-SI" dirty="0"/>
          </a:p>
        </p:txBody>
      </p:sp>
      <p:sp>
        <p:nvSpPr>
          <p:cNvPr id="5" name="Označba mesta noge 4"/>
          <p:cNvSpPr>
            <a:spLocks noGrp="1"/>
          </p:cNvSpPr>
          <p:nvPr>
            <p:ph type="ftr" sz="quarter" idx="11"/>
          </p:nvPr>
        </p:nvSpPr>
        <p:spPr/>
        <p:txBody>
          <a:bodyPr/>
          <a:lstStyle/>
          <a:p>
            <a:endParaRPr lang="sl-SI" dirty="0"/>
          </a:p>
        </p:txBody>
      </p:sp>
      <p:sp>
        <p:nvSpPr>
          <p:cNvPr id="6" name="Označba mesta številke diapozitiva 5"/>
          <p:cNvSpPr>
            <a:spLocks noGrp="1"/>
          </p:cNvSpPr>
          <p:nvPr>
            <p:ph type="sldNum" sz="quarter" idx="12"/>
          </p:nvPr>
        </p:nvSpPr>
        <p:spPr/>
        <p:txBody>
          <a:bodyPr/>
          <a:lstStyle/>
          <a:p>
            <a:fld id="{253BF47D-839C-42CD-801C-43C0CCBFA8A6}" type="slidenum">
              <a:rPr lang="sl-SI" smtClean="0"/>
              <a:t>‹#›</a:t>
            </a:fld>
            <a:endParaRPr lang="sl-SI" dirty="0"/>
          </a:p>
        </p:txBody>
      </p:sp>
    </p:spTree>
    <p:extLst>
      <p:ext uri="{BB962C8B-B14F-4D97-AF65-F5344CB8AC3E}">
        <p14:creationId xmlns:p14="http://schemas.microsoft.com/office/powerpoint/2010/main" val="3465935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90CF3BAB-C3A6-4BF5-A46B-A4DC9F88F1D9}" type="datetimeFigureOut">
              <a:rPr lang="sl-SI" smtClean="0"/>
              <a:t>15. 11. 2020</a:t>
            </a:fld>
            <a:endParaRPr lang="sl-SI" dirty="0"/>
          </a:p>
        </p:txBody>
      </p:sp>
      <p:sp>
        <p:nvSpPr>
          <p:cNvPr id="5" name="Označba mesta noge 4"/>
          <p:cNvSpPr>
            <a:spLocks noGrp="1"/>
          </p:cNvSpPr>
          <p:nvPr>
            <p:ph type="ftr" sz="quarter" idx="11"/>
          </p:nvPr>
        </p:nvSpPr>
        <p:spPr/>
        <p:txBody>
          <a:bodyPr/>
          <a:lstStyle/>
          <a:p>
            <a:endParaRPr lang="sl-SI" dirty="0"/>
          </a:p>
        </p:txBody>
      </p:sp>
      <p:sp>
        <p:nvSpPr>
          <p:cNvPr id="6" name="Označba mesta številke diapozitiva 5"/>
          <p:cNvSpPr>
            <a:spLocks noGrp="1"/>
          </p:cNvSpPr>
          <p:nvPr>
            <p:ph type="sldNum" sz="quarter" idx="12"/>
          </p:nvPr>
        </p:nvSpPr>
        <p:spPr/>
        <p:txBody>
          <a:bodyPr/>
          <a:lstStyle/>
          <a:p>
            <a:fld id="{253BF47D-839C-42CD-801C-43C0CCBFA8A6}" type="slidenum">
              <a:rPr lang="sl-SI" smtClean="0"/>
              <a:t>‹#›</a:t>
            </a:fld>
            <a:endParaRPr lang="sl-SI" dirty="0"/>
          </a:p>
        </p:txBody>
      </p:sp>
    </p:spTree>
    <p:extLst>
      <p:ext uri="{BB962C8B-B14F-4D97-AF65-F5344CB8AC3E}">
        <p14:creationId xmlns:p14="http://schemas.microsoft.com/office/powerpoint/2010/main" val="279027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90CF3BAB-C3A6-4BF5-A46B-A4DC9F88F1D9}" type="datetimeFigureOut">
              <a:rPr lang="sl-SI" smtClean="0"/>
              <a:t>15. 11. 2020</a:t>
            </a:fld>
            <a:endParaRPr lang="sl-SI" dirty="0"/>
          </a:p>
        </p:txBody>
      </p:sp>
      <p:sp>
        <p:nvSpPr>
          <p:cNvPr id="5" name="Označba mesta noge 4"/>
          <p:cNvSpPr>
            <a:spLocks noGrp="1"/>
          </p:cNvSpPr>
          <p:nvPr>
            <p:ph type="ftr" sz="quarter" idx="11"/>
          </p:nvPr>
        </p:nvSpPr>
        <p:spPr/>
        <p:txBody>
          <a:bodyPr/>
          <a:lstStyle/>
          <a:p>
            <a:endParaRPr lang="sl-SI" dirty="0"/>
          </a:p>
        </p:txBody>
      </p:sp>
      <p:sp>
        <p:nvSpPr>
          <p:cNvPr id="6" name="Označba mesta številke diapozitiva 5"/>
          <p:cNvSpPr>
            <a:spLocks noGrp="1"/>
          </p:cNvSpPr>
          <p:nvPr>
            <p:ph type="sldNum" sz="quarter" idx="12"/>
          </p:nvPr>
        </p:nvSpPr>
        <p:spPr/>
        <p:txBody>
          <a:bodyPr/>
          <a:lstStyle/>
          <a:p>
            <a:fld id="{253BF47D-839C-42CD-801C-43C0CCBFA8A6}" type="slidenum">
              <a:rPr lang="sl-SI" smtClean="0"/>
              <a:t>‹#›</a:t>
            </a:fld>
            <a:endParaRPr lang="sl-SI" dirty="0"/>
          </a:p>
        </p:txBody>
      </p:sp>
    </p:spTree>
    <p:extLst>
      <p:ext uri="{BB962C8B-B14F-4D97-AF65-F5344CB8AC3E}">
        <p14:creationId xmlns:p14="http://schemas.microsoft.com/office/powerpoint/2010/main" val="3402083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90CF3BAB-C3A6-4BF5-A46B-A4DC9F88F1D9}" type="datetimeFigureOut">
              <a:rPr lang="sl-SI" smtClean="0"/>
              <a:t>15. 11. 2020</a:t>
            </a:fld>
            <a:endParaRPr lang="sl-SI" dirty="0"/>
          </a:p>
        </p:txBody>
      </p:sp>
      <p:sp>
        <p:nvSpPr>
          <p:cNvPr id="6" name="Označba mesta noge 5"/>
          <p:cNvSpPr>
            <a:spLocks noGrp="1"/>
          </p:cNvSpPr>
          <p:nvPr>
            <p:ph type="ftr" sz="quarter" idx="11"/>
          </p:nvPr>
        </p:nvSpPr>
        <p:spPr/>
        <p:txBody>
          <a:bodyPr/>
          <a:lstStyle/>
          <a:p>
            <a:endParaRPr lang="sl-SI" dirty="0"/>
          </a:p>
        </p:txBody>
      </p:sp>
      <p:sp>
        <p:nvSpPr>
          <p:cNvPr id="7" name="Označba mesta številke diapozitiva 6"/>
          <p:cNvSpPr>
            <a:spLocks noGrp="1"/>
          </p:cNvSpPr>
          <p:nvPr>
            <p:ph type="sldNum" sz="quarter" idx="12"/>
          </p:nvPr>
        </p:nvSpPr>
        <p:spPr/>
        <p:txBody>
          <a:bodyPr/>
          <a:lstStyle/>
          <a:p>
            <a:fld id="{253BF47D-839C-42CD-801C-43C0CCBFA8A6}" type="slidenum">
              <a:rPr lang="sl-SI" smtClean="0"/>
              <a:t>‹#›</a:t>
            </a:fld>
            <a:endParaRPr lang="sl-SI" dirty="0"/>
          </a:p>
        </p:txBody>
      </p:sp>
    </p:spTree>
    <p:extLst>
      <p:ext uri="{BB962C8B-B14F-4D97-AF65-F5344CB8AC3E}">
        <p14:creationId xmlns:p14="http://schemas.microsoft.com/office/powerpoint/2010/main" val="14045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90CF3BAB-C3A6-4BF5-A46B-A4DC9F88F1D9}" type="datetimeFigureOut">
              <a:rPr lang="sl-SI" smtClean="0"/>
              <a:t>15. 11. 2020</a:t>
            </a:fld>
            <a:endParaRPr lang="sl-SI" dirty="0"/>
          </a:p>
        </p:txBody>
      </p:sp>
      <p:sp>
        <p:nvSpPr>
          <p:cNvPr id="8" name="Označba mesta noge 7"/>
          <p:cNvSpPr>
            <a:spLocks noGrp="1"/>
          </p:cNvSpPr>
          <p:nvPr>
            <p:ph type="ftr" sz="quarter" idx="11"/>
          </p:nvPr>
        </p:nvSpPr>
        <p:spPr/>
        <p:txBody>
          <a:bodyPr/>
          <a:lstStyle/>
          <a:p>
            <a:endParaRPr lang="sl-SI" dirty="0"/>
          </a:p>
        </p:txBody>
      </p:sp>
      <p:sp>
        <p:nvSpPr>
          <p:cNvPr id="9" name="Označba mesta številke diapozitiva 8"/>
          <p:cNvSpPr>
            <a:spLocks noGrp="1"/>
          </p:cNvSpPr>
          <p:nvPr>
            <p:ph type="sldNum" sz="quarter" idx="12"/>
          </p:nvPr>
        </p:nvSpPr>
        <p:spPr/>
        <p:txBody>
          <a:bodyPr/>
          <a:lstStyle/>
          <a:p>
            <a:fld id="{253BF47D-839C-42CD-801C-43C0CCBFA8A6}" type="slidenum">
              <a:rPr lang="sl-SI" smtClean="0"/>
              <a:t>‹#›</a:t>
            </a:fld>
            <a:endParaRPr lang="sl-SI" dirty="0"/>
          </a:p>
        </p:txBody>
      </p:sp>
    </p:spTree>
    <p:extLst>
      <p:ext uri="{BB962C8B-B14F-4D97-AF65-F5344CB8AC3E}">
        <p14:creationId xmlns:p14="http://schemas.microsoft.com/office/powerpoint/2010/main" val="4096793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90CF3BAB-C3A6-4BF5-A46B-A4DC9F88F1D9}" type="datetimeFigureOut">
              <a:rPr lang="sl-SI" smtClean="0"/>
              <a:t>15. 11. 2020</a:t>
            </a:fld>
            <a:endParaRPr lang="sl-SI" dirty="0"/>
          </a:p>
        </p:txBody>
      </p:sp>
      <p:sp>
        <p:nvSpPr>
          <p:cNvPr id="4" name="Označba mesta noge 3"/>
          <p:cNvSpPr>
            <a:spLocks noGrp="1"/>
          </p:cNvSpPr>
          <p:nvPr>
            <p:ph type="ftr" sz="quarter" idx="11"/>
          </p:nvPr>
        </p:nvSpPr>
        <p:spPr/>
        <p:txBody>
          <a:bodyPr/>
          <a:lstStyle/>
          <a:p>
            <a:endParaRPr lang="sl-SI" dirty="0"/>
          </a:p>
        </p:txBody>
      </p:sp>
      <p:sp>
        <p:nvSpPr>
          <p:cNvPr id="5" name="Označba mesta številke diapozitiva 4"/>
          <p:cNvSpPr>
            <a:spLocks noGrp="1"/>
          </p:cNvSpPr>
          <p:nvPr>
            <p:ph type="sldNum" sz="quarter" idx="12"/>
          </p:nvPr>
        </p:nvSpPr>
        <p:spPr/>
        <p:txBody>
          <a:bodyPr/>
          <a:lstStyle/>
          <a:p>
            <a:fld id="{253BF47D-839C-42CD-801C-43C0CCBFA8A6}" type="slidenum">
              <a:rPr lang="sl-SI" smtClean="0"/>
              <a:t>‹#›</a:t>
            </a:fld>
            <a:endParaRPr lang="sl-SI" dirty="0"/>
          </a:p>
        </p:txBody>
      </p:sp>
    </p:spTree>
    <p:extLst>
      <p:ext uri="{BB962C8B-B14F-4D97-AF65-F5344CB8AC3E}">
        <p14:creationId xmlns:p14="http://schemas.microsoft.com/office/powerpoint/2010/main" val="3329060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90CF3BAB-C3A6-4BF5-A46B-A4DC9F88F1D9}" type="datetimeFigureOut">
              <a:rPr lang="sl-SI" smtClean="0"/>
              <a:t>15. 11. 2020</a:t>
            </a:fld>
            <a:endParaRPr lang="sl-SI" dirty="0"/>
          </a:p>
        </p:txBody>
      </p:sp>
      <p:sp>
        <p:nvSpPr>
          <p:cNvPr id="3" name="Označba mesta noge 2"/>
          <p:cNvSpPr>
            <a:spLocks noGrp="1"/>
          </p:cNvSpPr>
          <p:nvPr>
            <p:ph type="ftr" sz="quarter" idx="11"/>
          </p:nvPr>
        </p:nvSpPr>
        <p:spPr/>
        <p:txBody>
          <a:bodyPr/>
          <a:lstStyle/>
          <a:p>
            <a:endParaRPr lang="sl-SI" dirty="0"/>
          </a:p>
        </p:txBody>
      </p:sp>
      <p:sp>
        <p:nvSpPr>
          <p:cNvPr id="4" name="Označba mesta številke diapozitiva 3"/>
          <p:cNvSpPr>
            <a:spLocks noGrp="1"/>
          </p:cNvSpPr>
          <p:nvPr>
            <p:ph type="sldNum" sz="quarter" idx="12"/>
          </p:nvPr>
        </p:nvSpPr>
        <p:spPr/>
        <p:txBody>
          <a:bodyPr/>
          <a:lstStyle/>
          <a:p>
            <a:fld id="{253BF47D-839C-42CD-801C-43C0CCBFA8A6}" type="slidenum">
              <a:rPr lang="sl-SI" smtClean="0"/>
              <a:t>‹#›</a:t>
            </a:fld>
            <a:endParaRPr lang="sl-SI" dirty="0"/>
          </a:p>
        </p:txBody>
      </p:sp>
    </p:spTree>
    <p:extLst>
      <p:ext uri="{BB962C8B-B14F-4D97-AF65-F5344CB8AC3E}">
        <p14:creationId xmlns:p14="http://schemas.microsoft.com/office/powerpoint/2010/main" val="41776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90CF3BAB-C3A6-4BF5-A46B-A4DC9F88F1D9}" type="datetimeFigureOut">
              <a:rPr lang="sl-SI" smtClean="0"/>
              <a:t>15. 11. 2020</a:t>
            </a:fld>
            <a:endParaRPr lang="sl-SI" dirty="0"/>
          </a:p>
        </p:txBody>
      </p:sp>
      <p:sp>
        <p:nvSpPr>
          <p:cNvPr id="6" name="Označba mesta noge 5"/>
          <p:cNvSpPr>
            <a:spLocks noGrp="1"/>
          </p:cNvSpPr>
          <p:nvPr>
            <p:ph type="ftr" sz="quarter" idx="11"/>
          </p:nvPr>
        </p:nvSpPr>
        <p:spPr/>
        <p:txBody>
          <a:bodyPr/>
          <a:lstStyle/>
          <a:p>
            <a:endParaRPr lang="sl-SI" dirty="0"/>
          </a:p>
        </p:txBody>
      </p:sp>
      <p:sp>
        <p:nvSpPr>
          <p:cNvPr id="7" name="Označba mesta številke diapozitiva 6"/>
          <p:cNvSpPr>
            <a:spLocks noGrp="1"/>
          </p:cNvSpPr>
          <p:nvPr>
            <p:ph type="sldNum" sz="quarter" idx="12"/>
          </p:nvPr>
        </p:nvSpPr>
        <p:spPr/>
        <p:txBody>
          <a:bodyPr/>
          <a:lstStyle/>
          <a:p>
            <a:fld id="{253BF47D-839C-42CD-801C-43C0CCBFA8A6}" type="slidenum">
              <a:rPr lang="sl-SI" smtClean="0"/>
              <a:t>‹#›</a:t>
            </a:fld>
            <a:endParaRPr lang="sl-SI" dirty="0"/>
          </a:p>
        </p:txBody>
      </p:sp>
    </p:spTree>
    <p:extLst>
      <p:ext uri="{BB962C8B-B14F-4D97-AF65-F5344CB8AC3E}">
        <p14:creationId xmlns:p14="http://schemas.microsoft.com/office/powerpoint/2010/main" val="2702526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dirty="0"/>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90CF3BAB-C3A6-4BF5-A46B-A4DC9F88F1D9}" type="datetimeFigureOut">
              <a:rPr lang="sl-SI" smtClean="0"/>
              <a:t>15. 11. 2020</a:t>
            </a:fld>
            <a:endParaRPr lang="sl-SI" dirty="0"/>
          </a:p>
        </p:txBody>
      </p:sp>
      <p:sp>
        <p:nvSpPr>
          <p:cNvPr id="6" name="Označba mesta noge 5"/>
          <p:cNvSpPr>
            <a:spLocks noGrp="1"/>
          </p:cNvSpPr>
          <p:nvPr>
            <p:ph type="ftr" sz="quarter" idx="11"/>
          </p:nvPr>
        </p:nvSpPr>
        <p:spPr/>
        <p:txBody>
          <a:bodyPr/>
          <a:lstStyle/>
          <a:p>
            <a:endParaRPr lang="sl-SI" dirty="0"/>
          </a:p>
        </p:txBody>
      </p:sp>
      <p:sp>
        <p:nvSpPr>
          <p:cNvPr id="7" name="Označba mesta številke diapozitiva 6"/>
          <p:cNvSpPr>
            <a:spLocks noGrp="1"/>
          </p:cNvSpPr>
          <p:nvPr>
            <p:ph type="sldNum" sz="quarter" idx="12"/>
          </p:nvPr>
        </p:nvSpPr>
        <p:spPr/>
        <p:txBody>
          <a:bodyPr/>
          <a:lstStyle/>
          <a:p>
            <a:fld id="{253BF47D-839C-42CD-801C-43C0CCBFA8A6}" type="slidenum">
              <a:rPr lang="sl-SI" smtClean="0"/>
              <a:t>‹#›</a:t>
            </a:fld>
            <a:endParaRPr lang="sl-SI" dirty="0"/>
          </a:p>
        </p:txBody>
      </p:sp>
    </p:spTree>
    <p:extLst>
      <p:ext uri="{BB962C8B-B14F-4D97-AF65-F5344CB8AC3E}">
        <p14:creationId xmlns:p14="http://schemas.microsoft.com/office/powerpoint/2010/main" val="2020372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F3BAB-C3A6-4BF5-A46B-A4DC9F88F1D9}" type="datetimeFigureOut">
              <a:rPr lang="sl-SI" smtClean="0"/>
              <a:t>15. 11. 2020</a:t>
            </a:fld>
            <a:endParaRPr lang="sl-SI" dirty="0"/>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dirty="0"/>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BF47D-839C-42CD-801C-43C0CCBFA8A6}" type="slidenum">
              <a:rPr lang="sl-SI" smtClean="0"/>
              <a:t>‹#›</a:t>
            </a:fld>
            <a:endParaRPr lang="sl-SI" dirty="0"/>
          </a:p>
        </p:txBody>
      </p:sp>
    </p:spTree>
    <p:extLst>
      <p:ext uri="{BB962C8B-B14F-4D97-AF65-F5344CB8AC3E}">
        <p14:creationId xmlns:p14="http://schemas.microsoft.com/office/powerpoint/2010/main" val="84003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1.bin"/><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cookeatandsmile.files.wordpress.com/2014/09/7.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firstpalette.com/images/craft-steps/seedmosaic-step1.jpg" TargetMode="External"/><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crosswordlabs.com/view/tradicionalen-slovenski-zajtrk-in-prosena-kasa" TargetMode="Externa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solidFill>
                  <a:srgbClr val="F38562"/>
                </a:solidFill>
                <a:latin typeface="Times New Roman" panose="02020603050405020304" pitchFamily="18" charset="0"/>
                <a:cs typeface="Times New Roman" panose="02020603050405020304" pitchFamily="18" charset="0"/>
              </a:rPr>
              <a:t>10. Tradicionalni slovenski zajtrk</a:t>
            </a:r>
            <a:endParaRPr lang="sl-SI" dirty="0">
              <a:solidFill>
                <a:srgbClr val="F38562"/>
              </a:solidFill>
              <a:latin typeface="Times New Roman" panose="02020603050405020304" pitchFamily="18" charset="0"/>
              <a:cs typeface="Times New Roman" panose="02020603050405020304" pitchFamily="18" charset="0"/>
            </a:endParaRPr>
          </a:p>
        </p:txBody>
      </p:sp>
      <p:sp>
        <p:nvSpPr>
          <p:cNvPr id="3" name="Podnaslov 2"/>
          <p:cNvSpPr>
            <a:spLocks noGrp="1"/>
          </p:cNvSpPr>
          <p:nvPr>
            <p:ph type="subTitle" idx="1"/>
          </p:nvPr>
        </p:nvSpPr>
        <p:spPr/>
        <p:txBody>
          <a:bodyPr/>
          <a:lstStyle/>
          <a:p>
            <a:endParaRPr lang="sl-SI" dirty="0" smtClean="0"/>
          </a:p>
          <a:p>
            <a:endParaRPr lang="sl-SI" dirty="0"/>
          </a:p>
        </p:txBody>
      </p:sp>
      <p:graphicFrame>
        <p:nvGraphicFramePr>
          <p:cNvPr id="5" name="Predmet 4"/>
          <p:cNvGraphicFramePr>
            <a:graphicFrameLocks noChangeAspect="1"/>
          </p:cNvGraphicFramePr>
          <p:nvPr>
            <p:extLst>
              <p:ext uri="{D42A27DB-BD31-4B8C-83A1-F6EECF244321}">
                <p14:modId xmlns:p14="http://schemas.microsoft.com/office/powerpoint/2010/main" val="599522629"/>
              </p:ext>
            </p:extLst>
          </p:nvPr>
        </p:nvGraphicFramePr>
        <p:xfrm>
          <a:off x="954576" y="188119"/>
          <a:ext cx="2020420" cy="954087"/>
        </p:xfrm>
        <a:graphic>
          <a:graphicData uri="http://schemas.openxmlformats.org/presentationml/2006/ole">
            <mc:AlternateContent xmlns:mc="http://schemas.openxmlformats.org/markup-compatibility/2006">
              <mc:Choice xmlns:v="urn:schemas-microsoft-com:vml" Requires="v">
                <p:oleObj spid="_x0000_s8267" r:id="rId3" imgW="11142857" imgH="5228571" progId="MS_ClipArt_Gallery">
                  <p:embed/>
                </p:oleObj>
              </mc:Choice>
              <mc:Fallback>
                <p:oleObj r:id="rId3" imgW="11142857" imgH="5228571" progId="MS_ClipArt_Gallery">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576" y="188119"/>
                        <a:ext cx="2020420" cy="954087"/>
                      </a:xfrm>
                      <a:prstGeom prst="rect">
                        <a:avLst/>
                      </a:prstGeom>
                      <a:noFill/>
                    </p:spPr>
                  </p:pic>
                </p:oleObj>
              </mc:Fallback>
            </mc:AlternateContent>
          </a:graphicData>
        </a:graphic>
      </p:graphicFrame>
      <p:pic>
        <p:nvPicPr>
          <p:cNvPr id="8196" name="Slika 45" descr="http://www.sc-celje.si/gl/projekti/PublishingImages/zdrava_sol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5237" y="107611"/>
            <a:ext cx="1337467" cy="1057952"/>
          </a:xfrm>
          <a:prstGeom prst="rect">
            <a:avLst/>
          </a:prstGeom>
          <a:noFill/>
          <a:extLst>
            <a:ext uri="{909E8E84-426E-40DD-AFC4-6F175D3DCCD1}">
              <a14:hiddenFill xmlns:a14="http://schemas.microsoft.com/office/drawing/2010/main">
                <a:solidFill>
                  <a:srgbClr val="FFFFFF"/>
                </a:solidFill>
              </a14:hiddenFill>
            </a:ext>
          </a:extLst>
        </p:spPr>
      </p:pic>
      <p:pic>
        <p:nvPicPr>
          <p:cNvPr id="8197" name="Slika 44" descr="me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7041" y="144652"/>
            <a:ext cx="946151" cy="983869"/>
          </a:xfrm>
          <a:prstGeom prst="rect">
            <a:avLst/>
          </a:prstGeom>
          <a:noFill/>
          <a:extLst>
            <a:ext uri="{909E8E84-426E-40DD-AFC4-6F175D3DCCD1}">
              <a14:hiddenFill xmlns:a14="http://schemas.microsoft.com/office/drawing/2010/main">
                <a:solidFill>
                  <a:srgbClr val="FFFFFF"/>
                </a:solidFill>
              </a14:hiddenFill>
            </a:ext>
          </a:extLst>
        </p:spPr>
      </p:pic>
      <p:pic>
        <p:nvPicPr>
          <p:cNvPr id="8195" name="Slika 1" descr="kulturna_sola_logoti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5503" y="457200"/>
            <a:ext cx="2884978" cy="573088"/>
          </a:xfrm>
          <a:prstGeom prst="rect">
            <a:avLst/>
          </a:prstGeom>
          <a:noFill/>
          <a:extLst>
            <a:ext uri="{909E8E84-426E-40DD-AFC4-6F175D3DCCD1}">
              <a14:hiddenFill xmlns:a14="http://schemas.microsoft.com/office/drawing/2010/main">
                <a:solidFill>
                  <a:srgbClr val="FFFFFF"/>
                </a:solidFill>
              </a14:hiddenFill>
            </a:ext>
          </a:extLst>
        </p:spPr>
      </p:pic>
      <p:pic>
        <p:nvPicPr>
          <p:cNvPr id="8193" name="Slika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41187" y="188119"/>
            <a:ext cx="1641475" cy="10089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7" name="Rectangle 7"/>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8" name="Rectangle 8"/>
          <p:cNvSpPr>
            <a:spLocks noChangeArrowheads="1"/>
          </p:cNvSpPr>
          <p:nvPr/>
        </p:nvSpPr>
        <p:spPr bwMode="auto">
          <a:xfrm>
            <a:off x="0" y="942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32075" algn="r"/>
              </a:tabLst>
              <a:defRPr>
                <a:solidFill>
                  <a:schemeClr val="tx1"/>
                </a:solidFill>
                <a:latin typeface="Arial" panose="020B0604020202020204" pitchFamily="34" charset="0"/>
              </a:defRPr>
            </a:lvl1pPr>
            <a:lvl2pPr eaLnBrk="0" fontAlgn="base" hangingPunct="0">
              <a:spcBef>
                <a:spcPct val="0"/>
              </a:spcBef>
              <a:spcAft>
                <a:spcPct val="0"/>
              </a:spcAft>
              <a:tabLst>
                <a:tab pos="2632075" algn="r"/>
              </a:tabLst>
              <a:defRPr>
                <a:solidFill>
                  <a:schemeClr val="tx1"/>
                </a:solidFill>
                <a:latin typeface="Arial" panose="020B0604020202020204" pitchFamily="34" charset="0"/>
              </a:defRPr>
            </a:lvl2pPr>
            <a:lvl3pPr eaLnBrk="0" fontAlgn="base" hangingPunct="0">
              <a:spcBef>
                <a:spcPct val="0"/>
              </a:spcBef>
              <a:spcAft>
                <a:spcPct val="0"/>
              </a:spcAft>
              <a:tabLst>
                <a:tab pos="2632075" algn="r"/>
              </a:tabLst>
              <a:defRPr>
                <a:solidFill>
                  <a:schemeClr val="tx1"/>
                </a:solidFill>
                <a:latin typeface="Arial" panose="020B0604020202020204" pitchFamily="34" charset="0"/>
              </a:defRPr>
            </a:lvl3pPr>
            <a:lvl4pPr eaLnBrk="0" fontAlgn="base" hangingPunct="0">
              <a:spcBef>
                <a:spcPct val="0"/>
              </a:spcBef>
              <a:spcAft>
                <a:spcPct val="0"/>
              </a:spcAft>
              <a:tabLst>
                <a:tab pos="2632075" algn="r"/>
              </a:tabLst>
              <a:defRPr>
                <a:solidFill>
                  <a:schemeClr val="tx1"/>
                </a:solidFill>
                <a:latin typeface="Arial" panose="020B0604020202020204" pitchFamily="34" charset="0"/>
              </a:defRPr>
            </a:lvl4pPr>
            <a:lvl5pPr eaLnBrk="0" fontAlgn="base" hangingPunct="0">
              <a:spcBef>
                <a:spcPct val="0"/>
              </a:spcBef>
              <a:spcAft>
                <a:spcPct val="0"/>
              </a:spcAft>
              <a:tabLst>
                <a:tab pos="2632075" algn="r"/>
              </a:tabLst>
              <a:defRPr>
                <a:solidFill>
                  <a:schemeClr val="tx1"/>
                </a:solidFill>
                <a:latin typeface="Arial" panose="020B0604020202020204" pitchFamily="34" charset="0"/>
              </a:defRPr>
            </a:lvl5pPr>
            <a:lvl6pPr eaLnBrk="0" fontAlgn="base" hangingPunct="0">
              <a:spcBef>
                <a:spcPct val="0"/>
              </a:spcBef>
              <a:spcAft>
                <a:spcPct val="0"/>
              </a:spcAft>
              <a:tabLst>
                <a:tab pos="2632075" algn="r"/>
              </a:tabLst>
              <a:defRPr>
                <a:solidFill>
                  <a:schemeClr val="tx1"/>
                </a:solidFill>
                <a:latin typeface="Arial" panose="020B0604020202020204" pitchFamily="34" charset="0"/>
              </a:defRPr>
            </a:lvl6pPr>
            <a:lvl7pPr eaLnBrk="0" fontAlgn="base" hangingPunct="0">
              <a:spcBef>
                <a:spcPct val="0"/>
              </a:spcBef>
              <a:spcAft>
                <a:spcPct val="0"/>
              </a:spcAft>
              <a:tabLst>
                <a:tab pos="2632075" algn="r"/>
              </a:tabLst>
              <a:defRPr>
                <a:solidFill>
                  <a:schemeClr val="tx1"/>
                </a:solidFill>
                <a:latin typeface="Arial" panose="020B0604020202020204" pitchFamily="34" charset="0"/>
              </a:defRPr>
            </a:lvl7pPr>
            <a:lvl8pPr eaLnBrk="0" fontAlgn="base" hangingPunct="0">
              <a:spcBef>
                <a:spcPct val="0"/>
              </a:spcBef>
              <a:spcAft>
                <a:spcPct val="0"/>
              </a:spcAft>
              <a:tabLst>
                <a:tab pos="2632075" algn="r"/>
              </a:tabLst>
              <a:defRPr>
                <a:solidFill>
                  <a:schemeClr val="tx1"/>
                </a:solidFill>
                <a:latin typeface="Arial" panose="020B0604020202020204" pitchFamily="34" charset="0"/>
              </a:defRPr>
            </a:lvl8pPr>
            <a:lvl9pPr eaLnBrk="0" fontAlgn="base" hangingPunct="0">
              <a:spcBef>
                <a:spcPct val="0"/>
              </a:spcBef>
              <a:spcAft>
                <a:spcPct val="0"/>
              </a:spcAft>
              <a:tabLst>
                <a:tab pos="26320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32075" algn="r"/>
              </a:tabLst>
            </a:pPr>
            <a:r>
              <a:rPr kumimoji="0" lang="sl-SI" altLang="sl-SI" sz="13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sl-SI" altLang="sl-SI" sz="1800" b="0" i="0" u="none" strike="noStrike" cap="none" normalizeH="0" baseline="0" dirty="0" smtClean="0">
              <a:ln>
                <a:noFill/>
              </a:ln>
              <a:solidFill>
                <a:schemeClr val="tx1"/>
              </a:solidFill>
              <a:effectLst/>
              <a:latin typeface="Arial" panose="020B0604020202020204" pitchFamily="34" charset="0"/>
            </a:endParaRPr>
          </a:p>
        </p:txBody>
      </p:sp>
      <p:pic>
        <p:nvPicPr>
          <p:cNvPr id="13" name="Picture 2" descr="https://www.nasasuperhrana.si/tradicionalni-slovenski-zajtrk/wp-content/uploads/2020/11/Plakat-Tradicionalni-slovenski-zajtrk-2020-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0297" y="3586626"/>
            <a:ext cx="8378804" cy="3190928"/>
          </a:xfrm>
          <a:prstGeom prst="rect">
            <a:avLst/>
          </a:prstGeom>
          <a:noFill/>
          <a:extLst>
            <a:ext uri="{909E8E84-426E-40DD-AFC4-6F175D3DCCD1}">
              <a14:hiddenFill xmlns:a14="http://schemas.microsoft.com/office/drawing/2010/main">
                <a:solidFill>
                  <a:srgbClr val="FFFFFF"/>
                </a:solidFill>
              </a14:hiddenFill>
            </a:ext>
          </a:extLst>
        </p:spPr>
      </p:pic>
      <p:sp>
        <p:nvSpPr>
          <p:cNvPr id="9" name="Pravokotnik 8"/>
          <p:cNvSpPr/>
          <p:nvPr/>
        </p:nvSpPr>
        <p:spPr>
          <a:xfrm>
            <a:off x="10697001" y="6408222"/>
            <a:ext cx="1330236" cy="369332"/>
          </a:xfrm>
          <a:prstGeom prst="rect">
            <a:avLst/>
          </a:prstGeom>
        </p:spPr>
        <p:txBody>
          <a:bodyPr wrap="none">
            <a:spAutoFit/>
          </a:bodyPr>
          <a:lstStyle/>
          <a:p>
            <a:r>
              <a:rPr lang="sl-SI" dirty="0" smtClean="0">
                <a:solidFill>
                  <a:srgbClr val="F38562"/>
                </a:solidFill>
                <a:latin typeface="Times New Roman" panose="02020603050405020304" pitchFamily="18" charset="0"/>
                <a:cs typeface="Times New Roman" panose="02020603050405020304" pitchFamily="18" charset="0"/>
              </a:rPr>
              <a:t>20. 11. 2020</a:t>
            </a:r>
          </a:p>
        </p:txBody>
      </p:sp>
    </p:spTree>
    <p:extLst>
      <p:ext uri="{BB962C8B-B14F-4D97-AF65-F5344CB8AC3E}">
        <p14:creationId xmlns:p14="http://schemas.microsoft.com/office/powerpoint/2010/main" val="3218048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177801"/>
            <a:ext cx="7226300" cy="889000"/>
          </a:xfrm>
        </p:spPr>
        <p:txBody>
          <a:bodyPr/>
          <a:lstStyle/>
          <a:p>
            <a:r>
              <a:rPr lang="sl-SI" dirty="0" smtClean="0">
                <a:solidFill>
                  <a:srgbClr val="0070C0"/>
                </a:solidFill>
                <a:latin typeface="Times New Roman" panose="02020603050405020304" pitchFamily="18" charset="0"/>
                <a:cs typeface="Times New Roman" panose="02020603050405020304" pitchFamily="18" charset="0"/>
              </a:rPr>
              <a:t>Mleko in maslo – super tim</a:t>
            </a:r>
            <a:endParaRPr lang="sl-SI" dirty="0">
              <a:solidFill>
                <a:srgbClr val="0070C0"/>
              </a:solidFill>
              <a:latin typeface="Times New Roman" panose="02020603050405020304" pitchFamily="18" charset="0"/>
              <a:cs typeface="Times New Roman" panose="02020603050405020304" pitchFamily="18" charset="0"/>
            </a:endParaRPr>
          </a:p>
        </p:txBody>
      </p:sp>
      <p:sp>
        <p:nvSpPr>
          <p:cNvPr id="3" name="Označba mesta vsebine 2"/>
          <p:cNvSpPr>
            <a:spLocks noGrp="1"/>
          </p:cNvSpPr>
          <p:nvPr>
            <p:ph idx="1"/>
          </p:nvPr>
        </p:nvSpPr>
        <p:spPr>
          <a:xfrm>
            <a:off x="520699" y="1066802"/>
            <a:ext cx="8295783" cy="5410198"/>
          </a:xfrm>
        </p:spPr>
        <p:txBody>
          <a:bodyPr>
            <a:normAutofit fontScale="92500" lnSpcReduction="20000"/>
          </a:bodyPr>
          <a:lstStyle/>
          <a:p>
            <a:pPr>
              <a:buFontTx/>
              <a:buChar char="-"/>
            </a:pPr>
            <a:r>
              <a:rPr lang="sl-SI" dirty="0" smtClean="0">
                <a:latin typeface="Times New Roman" panose="02020603050405020304" pitchFamily="18" charset="0"/>
                <a:cs typeface="Times New Roman" panose="02020603050405020304" pitchFamily="18" charset="0"/>
              </a:rPr>
              <a:t>Ali veš, da je mleko idealen izotoničen napitek? Vsebuje veliko vode, mnogo mineralov in tudi mlečni sladkor, ki nam po napornem treningu pomaga napolniti zaloge glikogena v mišicah! Zato po športni aktivnosti ne potrebuješ „energijskega“ napitka ampak le kozarec mleka.</a:t>
            </a:r>
          </a:p>
          <a:p>
            <a:pPr>
              <a:buFontTx/>
              <a:buChar char="-"/>
            </a:pPr>
            <a:endParaRPr lang="sl-SI" dirty="0" smtClean="0">
              <a:latin typeface="Times New Roman" panose="02020603050405020304" pitchFamily="18" charset="0"/>
              <a:cs typeface="Times New Roman" panose="02020603050405020304" pitchFamily="18" charset="0"/>
            </a:endParaRPr>
          </a:p>
          <a:p>
            <a:pPr>
              <a:buFontTx/>
              <a:buChar char="-"/>
            </a:pPr>
            <a:r>
              <a:rPr lang="sl-SI" dirty="0" smtClean="0">
                <a:latin typeface="Times New Roman" panose="02020603050405020304" pitchFamily="18" charset="0"/>
                <a:cs typeface="Times New Roman" panose="02020603050405020304" pitchFamily="18" charset="0"/>
              </a:rPr>
              <a:t>Ali veš, da je maslo živilo, ki pomaga preprečiti raka na črevesju? Maslena kislina iz masla ugodno vpliva na črevesno mikrofloro, </a:t>
            </a:r>
            <a:r>
              <a:rPr lang="sl-SI" dirty="0" smtClean="0">
                <a:latin typeface="Times New Roman" panose="02020603050405020304" pitchFamily="18" charset="0"/>
                <a:cs typeface="Times New Roman" panose="02020603050405020304" pitchFamily="18" charset="0"/>
              </a:rPr>
              <a:t>ki </a:t>
            </a:r>
            <a:r>
              <a:rPr lang="sl-SI" dirty="0" smtClean="0">
                <a:latin typeface="Times New Roman" panose="02020603050405020304" pitchFamily="18" charset="0"/>
                <a:cs typeface="Times New Roman" panose="02020603050405020304" pitchFamily="18" charset="0"/>
              </a:rPr>
              <a:t>pomaga preprečevati spremembe na črevesni sluznici.</a:t>
            </a:r>
          </a:p>
          <a:p>
            <a:pPr>
              <a:buFontTx/>
              <a:buChar char="-"/>
            </a:pPr>
            <a:endParaRPr lang="sl-SI" dirty="0" smtClean="0">
              <a:latin typeface="Times New Roman" panose="02020603050405020304" pitchFamily="18" charset="0"/>
              <a:cs typeface="Times New Roman" panose="02020603050405020304" pitchFamily="18" charset="0"/>
            </a:endParaRPr>
          </a:p>
          <a:p>
            <a:pPr>
              <a:buFontTx/>
              <a:buChar char="-"/>
            </a:pPr>
            <a:r>
              <a:rPr lang="sl-SI" dirty="0" smtClean="0">
                <a:latin typeface="Times New Roman" panose="02020603050405020304" pitchFamily="18" charset="0"/>
                <a:cs typeface="Times New Roman" panose="02020603050405020304" pitchFamily="18" charset="0"/>
              </a:rPr>
              <a:t>Ali veš, da homogenizirano mleko ni škodljivo? Nekoč so mislili da „maši“ žile, kar seveda ni res. Gre le za tehnološki proces, ki nam omogoča uravnati količino maščobe v mleku - višek maščobe v mlekarni zapakirajo kot maslo, sladko ali kislo smetano.</a:t>
            </a:r>
            <a:endParaRPr lang="sl-SI" dirty="0">
              <a:latin typeface="Times New Roman" panose="02020603050405020304" pitchFamily="18" charset="0"/>
              <a:cs typeface="Times New Roman" panose="02020603050405020304" pitchFamily="18" charset="0"/>
            </a:endParaRPr>
          </a:p>
        </p:txBody>
      </p:sp>
      <p:pic>
        <p:nvPicPr>
          <p:cNvPr id="5" name="Slika 4"/>
          <p:cNvPicPr>
            <a:picLocks noChangeAspect="1"/>
          </p:cNvPicPr>
          <p:nvPr/>
        </p:nvPicPr>
        <p:blipFill>
          <a:blip r:embed="rId2"/>
          <a:stretch>
            <a:fillRect/>
          </a:stretch>
        </p:blipFill>
        <p:spPr>
          <a:xfrm>
            <a:off x="8816482" y="1727200"/>
            <a:ext cx="3375517" cy="3506787"/>
          </a:xfrm>
          <a:prstGeom prst="rect">
            <a:avLst/>
          </a:prstGeom>
        </p:spPr>
      </p:pic>
    </p:spTree>
    <p:extLst>
      <p:ext uri="{BB962C8B-B14F-4D97-AF65-F5344CB8AC3E}">
        <p14:creationId xmlns:p14="http://schemas.microsoft.com/office/powerpoint/2010/main" val="3234030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883383"/>
          </a:xfrm>
        </p:spPr>
        <p:txBody>
          <a:bodyPr>
            <a:normAutofit/>
          </a:bodyPr>
          <a:lstStyle/>
          <a:p>
            <a:r>
              <a:rPr lang="sl-SI" dirty="0" smtClean="0">
                <a:solidFill>
                  <a:srgbClr val="0070C0"/>
                </a:solidFill>
                <a:latin typeface="Times New Roman" panose="02020603050405020304" pitchFamily="18" charset="0"/>
                <a:cs typeface="Times New Roman" panose="02020603050405020304" pitchFamily="18" charset="0"/>
              </a:rPr>
              <a:t>4. naloga- zajtrk</a:t>
            </a:r>
            <a:endParaRPr lang="sl-SI" dirty="0">
              <a:solidFill>
                <a:srgbClr val="0070C0"/>
              </a:solidFill>
              <a:latin typeface="Times New Roman" panose="02020603050405020304" pitchFamily="18" charset="0"/>
              <a:cs typeface="Times New Roman" panose="02020603050405020304" pitchFamily="18" charset="0"/>
            </a:endParaRPr>
          </a:p>
        </p:txBody>
      </p:sp>
      <p:sp>
        <p:nvSpPr>
          <p:cNvPr id="3" name="Označba mesta vsebine 2"/>
          <p:cNvSpPr>
            <a:spLocks noGrp="1"/>
          </p:cNvSpPr>
          <p:nvPr>
            <p:ph idx="1"/>
          </p:nvPr>
        </p:nvSpPr>
        <p:spPr>
          <a:xfrm>
            <a:off x="838200" y="1248508"/>
            <a:ext cx="10515600" cy="4928455"/>
          </a:xfrm>
        </p:spPr>
        <p:txBody>
          <a:bodyPr>
            <a:normAutofit/>
          </a:bodyPr>
          <a:lstStyle/>
          <a:p>
            <a:pPr marL="0" indent="0">
              <a:buNone/>
            </a:pPr>
            <a:r>
              <a:rPr lang="sl-SI" dirty="0" smtClean="0">
                <a:latin typeface="Times New Roman" panose="02020603050405020304" pitchFamily="18" charset="0"/>
                <a:cs typeface="Times New Roman" panose="02020603050405020304" pitchFamily="18" charset="0"/>
              </a:rPr>
              <a:t>Najpomembnejši obrok dneva je zajtrk. Da nam energijo, da lahko naše telo sploh začne kvalitetno delovati. Če ne zajtrkujemo, je isto, kot če ne bi natočili goriva v avtomobil. Verjetno se strinjate, da daleč ne bi prišli. </a:t>
            </a:r>
          </a:p>
          <a:p>
            <a:pPr marL="0" indent="0">
              <a:buNone/>
            </a:pPr>
            <a:endParaRPr lang="sl-SI" dirty="0">
              <a:latin typeface="Times New Roman" panose="02020603050405020304" pitchFamily="18" charset="0"/>
              <a:cs typeface="Times New Roman" panose="02020603050405020304" pitchFamily="18" charset="0"/>
            </a:endParaRPr>
          </a:p>
          <a:p>
            <a:pPr marL="0" indent="0">
              <a:buNone/>
            </a:pPr>
            <a:r>
              <a:rPr lang="sl-SI" dirty="0" smtClean="0">
                <a:latin typeface="Times New Roman" panose="02020603050405020304" pitchFamily="18" charset="0"/>
                <a:cs typeface="Times New Roman" panose="02020603050405020304" pitchFamily="18" charset="0"/>
              </a:rPr>
              <a:t>Spomnite se pregovora naših dedkov in babic: „Jej zjutraj kot kralj, opoldne kot kmet, zvečer kot berač“.</a:t>
            </a:r>
          </a:p>
          <a:p>
            <a:pPr marL="0" indent="0">
              <a:buNone/>
            </a:pPr>
            <a:endParaRPr lang="sl-SI" dirty="0" smtClean="0">
              <a:latin typeface="Times New Roman" panose="02020603050405020304" pitchFamily="18" charset="0"/>
              <a:cs typeface="Times New Roman" panose="02020603050405020304" pitchFamily="18" charset="0"/>
            </a:endParaRPr>
          </a:p>
          <a:p>
            <a:pPr marL="0" indent="0">
              <a:buNone/>
            </a:pPr>
            <a:r>
              <a:rPr lang="sl-SI" b="1" dirty="0" smtClean="0">
                <a:latin typeface="Times New Roman" panose="02020603050405020304" pitchFamily="18" charset="0"/>
                <a:cs typeface="Times New Roman" panose="02020603050405020304" pitchFamily="18" charset="0"/>
              </a:rPr>
              <a:t>Naloga</a:t>
            </a:r>
            <a:r>
              <a:rPr lang="sl-SI" dirty="0" smtClean="0">
                <a:latin typeface="Times New Roman" panose="02020603050405020304" pitchFamily="18" charset="0"/>
                <a:cs typeface="Times New Roman" panose="02020603050405020304" pitchFamily="18" charset="0"/>
              </a:rPr>
              <a:t>. Napiši, kaj si jedel za zajtrk. Živila oblikuj na prehranskem krožniku in </a:t>
            </a:r>
            <a:r>
              <a:rPr lang="sl-SI" dirty="0" smtClean="0">
                <a:latin typeface="Times New Roman" panose="02020603050405020304" pitchFamily="18" charset="0"/>
                <a:cs typeface="Times New Roman" panose="02020603050405020304" pitchFamily="18" charset="0"/>
              </a:rPr>
              <a:t>premisli, </a:t>
            </a:r>
            <a:r>
              <a:rPr lang="sl-SI" dirty="0" smtClean="0">
                <a:latin typeface="Times New Roman" panose="02020603050405020304" pitchFamily="18" charset="0"/>
                <a:cs typeface="Times New Roman" panose="02020603050405020304" pitchFamily="18" charset="0"/>
              </a:rPr>
              <a:t>ali si pojedel ne samo dovolj </a:t>
            </a:r>
            <a:r>
              <a:rPr lang="sl-SI" dirty="0" smtClean="0">
                <a:latin typeface="Times New Roman" panose="02020603050405020304" pitchFamily="18" charset="0"/>
                <a:cs typeface="Times New Roman" panose="02020603050405020304" pitchFamily="18" charset="0"/>
              </a:rPr>
              <a:t>živil, </a:t>
            </a:r>
            <a:r>
              <a:rPr lang="sl-SI" dirty="0" smtClean="0">
                <a:latin typeface="Times New Roman" panose="02020603050405020304" pitchFamily="18" charset="0"/>
                <a:cs typeface="Times New Roman" panose="02020603050405020304" pitchFamily="18" charset="0"/>
              </a:rPr>
              <a:t>ampak tudi dovolj hranil – beljakovin, mineralov, vitaminov, ogljikovih hidratov ter maščob. Opis zajtrka ali fotografijo krožnika naloži v spletno učilnico.</a:t>
            </a:r>
          </a:p>
        </p:txBody>
      </p:sp>
    </p:spTree>
    <p:extLst>
      <p:ext uri="{BB962C8B-B14F-4D97-AF65-F5344CB8AC3E}">
        <p14:creationId xmlns:p14="http://schemas.microsoft.com/office/powerpoint/2010/main" val="2753933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a:stretch>
            <a:fillRect/>
          </a:stretch>
        </p:blipFill>
        <p:spPr>
          <a:xfrm>
            <a:off x="1960685" y="25543"/>
            <a:ext cx="8642838" cy="6832457"/>
          </a:xfrm>
          <a:prstGeom prst="rect">
            <a:avLst/>
          </a:prstGeom>
          <a:ln>
            <a:solidFill>
              <a:schemeClr val="tx1"/>
            </a:solidFill>
          </a:ln>
        </p:spPr>
      </p:pic>
      <p:sp>
        <p:nvSpPr>
          <p:cNvPr id="6" name="PoljeZBesedilom 5"/>
          <p:cNvSpPr txBox="1"/>
          <p:nvPr/>
        </p:nvSpPr>
        <p:spPr>
          <a:xfrm>
            <a:off x="738554" y="1305240"/>
            <a:ext cx="648511" cy="4273061"/>
          </a:xfrm>
          <a:prstGeom prst="rect">
            <a:avLst/>
          </a:prstGeom>
          <a:noFill/>
        </p:spPr>
        <p:txBody>
          <a:bodyPr vert="wordArtVert" wrap="square" rtlCol="0">
            <a:spAutoFit/>
          </a:bodyPr>
          <a:lstStyle/>
          <a:p>
            <a:r>
              <a:rPr lang="sl-SI" sz="2800" dirty="0" smtClean="0">
                <a:latin typeface="Times New Roman" panose="02020603050405020304" pitchFamily="18" charset="0"/>
                <a:cs typeface="Times New Roman" panose="02020603050405020304" pitchFamily="18" charset="0"/>
              </a:rPr>
              <a:t>Pobarvaj</a:t>
            </a:r>
            <a:endParaRPr lang="sl-SI"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8416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811558" y="1279525"/>
            <a:ext cx="3821641" cy="1325563"/>
          </a:xfrm>
        </p:spPr>
        <p:txBody>
          <a:bodyPr>
            <a:normAutofit/>
          </a:bodyPr>
          <a:lstStyle/>
          <a:p>
            <a:r>
              <a:rPr lang="sl-SI" sz="8000" dirty="0" smtClean="0">
                <a:solidFill>
                  <a:schemeClr val="accent4">
                    <a:lumMod val="50000"/>
                  </a:schemeClr>
                </a:solidFill>
                <a:latin typeface="Times New Roman" panose="02020603050405020304" pitchFamily="18" charset="0"/>
                <a:cs typeface="Times New Roman" panose="02020603050405020304" pitchFamily="18" charset="0"/>
              </a:rPr>
              <a:t>PROSO</a:t>
            </a:r>
            <a:endParaRPr lang="sl-SI" sz="8000" dirty="0">
              <a:solidFill>
                <a:schemeClr val="accent4">
                  <a:lumMod val="50000"/>
                </a:schemeClr>
              </a:solidFill>
              <a:latin typeface="Times New Roman" panose="02020603050405020304" pitchFamily="18" charset="0"/>
              <a:cs typeface="Times New Roman" panose="02020603050405020304" pitchFamily="18" charset="0"/>
            </a:endParaRPr>
          </a:p>
        </p:txBody>
      </p:sp>
      <p:pic>
        <p:nvPicPr>
          <p:cNvPr id="5122" name="Picture 2" descr="Pro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1464"/>
            <a:ext cx="7532159" cy="5016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335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38200" y="393700"/>
            <a:ext cx="7721600" cy="5783263"/>
          </a:xfrm>
        </p:spPr>
        <p:txBody>
          <a:bodyPr/>
          <a:lstStyle/>
          <a:p>
            <a:pPr marL="0" indent="0">
              <a:buNone/>
            </a:pPr>
            <a:r>
              <a:rPr lang="sl-SI" sz="6000" dirty="0" smtClean="0">
                <a:solidFill>
                  <a:srgbClr val="F38562"/>
                </a:solidFill>
                <a:latin typeface="Times New Roman" panose="02020603050405020304" pitchFamily="18" charset="0"/>
                <a:cs typeface="Times New Roman" panose="02020603050405020304" pitchFamily="18" charset="0"/>
              </a:rPr>
              <a:t>Proso</a:t>
            </a:r>
          </a:p>
          <a:p>
            <a:pPr marL="0" indent="0">
              <a:buNone/>
            </a:pPr>
            <a:endParaRPr lang="sl-SI" sz="1200" dirty="0">
              <a:latin typeface="Times New Roman" panose="02020603050405020304" pitchFamily="18" charset="0"/>
              <a:cs typeface="Times New Roman" panose="02020603050405020304" pitchFamily="18" charset="0"/>
            </a:endParaRPr>
          </a:p>
          <a:p>
            <a:pPr marL="0" indent="0">
              <a:buNone/>
            </a:pPr>
            <a:r>
              <a:rPr lang="sl-SI" dirty="0" smtClean="0">
                <a:latin typeface="Times New Roman" panose="02020603050405020304" pitchFamily="18" charset="0"/>
                <a:cs typeface="Times New Roman" panose="02020603050405020304" pitchFamily="18" charset="0"/>
              </a:rPr>
              <a:t>Proso uvrščamo med žita. Že več tisočletij spada med kulturne rastline. V zadnjih letih tudi v Sloveniji to tradicionalno žito pridobiva na popularnosti.</a:t>
            </a:r>
          </a:p>
          <a:p>
            <a:pPr marL="0" indent="0">
              <a:buNone/>
            </a:pPr>
            <a:r>
              <a:rPr lang="sl-SI" dirty="0" smtClean="0">
                <a:latin typeface="Times New Roman" panose="02020603050405020304" pitchFamily="18" charset="0"/>
                <a:cs typeface="Times New Roman" panose="02020603050405020304" pitchFamily="18" charset="0"/>
              </a:rPr>
              <a:t>Enoletna rastlina lahko zraste do 100 cm visoko in tvori klasje v šopkih. Majhna semena (2–3 mm) so bež, rumene rjave ali oranžno rdeče barve. </a:t>
            </a:r>
          </a:p>
          <a:p>
            <a:pPr marL="0" indent="0">
              <a:buNone/>
            </a:pPr>
            <a:r>
              <a:rPr lang="sl-SI" dirty="0" smtClean="0">
                <a:latin typeface="Times New Roman" panose="02020603050405020304" pitchFamily="18" charset="0"/>
                <a:cs typeface="Times New Roman" panose="02020603050405020304" pitchFamily="18" charset="0"/>
              </a:rPr>
              <a:t>Oluščeno zrnje imenujemo kaša in je sladkastega okusa. </a:t>
            </a:r>
            <a:endParaRPr lang="sl-SI" dirty="0">
              <a:latin typeface="Times New Roman" panose="02020603050405020304" pitchFamily="18" charset="0"/>
              <a:cs typeface="Times New Roman" panose="02020603050405020304" pitchFamily="18" charset="0"/>
            </a:endParaRPr>
          </a:p>
          <a:p>
            <a:pPr marL="0" indent="0">
              <a:buNone/>
            </a:pPr>
            <a:endParaRPr lang="sl-SI" dirty="0" smtClean="0">
              <a:latin typeface="Times New Roman" panose="02020603050405020304" pitchFamily="18" charset="0"/>
              <a:cs typeface="Times New Roman" panose="02020603050405020304" pitchFamily="18" charset="0"/>
            </a:endParaRPr>
          </a:p>
          <a:p>
            <a:pPr marL="0" indent="0">
              <a:buNone/>
            </a:pPr>
            <a:endParaRPr lang="sl-SI" dirty="0">
              <a:latin typeface="Times New Roman" panose="02020603050405020304" pitchFamily="18" charset="0"/>
              <a:cs typeface="Times New Roman" panose="02020603050405020304" pitchFamily="18" charset="0"/>
            </a:endParaRPr>
          </a:p>
        </p:txBody>
      </p:sp>
      <p:sp>
        <p:nvSpPr>
          <p:cNvPr id="4" name="AutoShape 2" descr="Epicurean Specialty - Organic Millet Se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5" name="Slika 4"/>
          <p:cNvPicPr>
            <a:picLocks noChangeAspect="1"/>
          </p:cNvPicPr>
          <p:nvPr/>
        </p:nvPicPr>
        <p:blipFill>
          <a:blip r:embed="rId2"/>
          <a:stretch>
            <a:fillRect/>
          </a:stretch>
        </p:blipFill>
        <p:spPr>
          <a:xfrm>
            <a:off x="8151812" y="3144069"/>
            <a:ext cx="3951288" cy="3713931"/>
          </a:xfrm>
          <a:prstGeom prst="rect">
            <a:avLst/>
          </a:prstGeom>
        </p:spPr>
      </p:pic>
    </p:spTree>
    <p:extLst>
      <p:ext uri="{BB962C8B-B14F-4D97-AF65-F5344CB8AC3E}">
        <p14:creationId xmlns:p14="http://schemas.microsoft.com/office/powerpoint/2010/main" val="84673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152401"/>
            <a:ext cx="4495800" cy="825499"/>
          </a:xfrm>
        </p:spPr>
        <p:txBody>
          <a:bodyPr/>
          <a:lstStyle/>
          <a:p>
            <a:r>
              <a:rPr lang="sl-SI" dirty="0" smtClean="0">
                <a:solidFill>
                  <a:srgbClr val="F38562"/>
                </a:solidFill>
                <a:latin typeface="Times New Roman" panose="02020603050405020304" pitchFamily="18" charset="0"/>
                <a:cs typeface="Times New Roman" panose="02020603050405020304" pitchFamily="18" charset="0"/>
              </a:rPr>
              <a:t>Zgodovina prosa</a:t>
            </a:r>
            <a:endParaRPr lang="sl-SI" dirty="0">
              <a:solidFill>
                <a:srgbClr val="F38562"/>
              </a:solidFill>
              <a:latin typeface="Times New Roman" panose="02020603050405020304" pitchFamily="18" charset="0"/>
              <a:cs typeface="Times New Roman" panose="02020603050405020304" pitchFamily="18" charset="0"/>
            </a:endParaRPr>
          </a:p>
        </p:txBody>
      </p:sp>
      <p:sp>
        <p:nvSpPr>
          <p:cNvPr id="3" name="Označba mesta vsebine 2"/>
          <p:cNvSpPr>
            <a:spLocks noGrp="1"/>
          </p:cNvSpPr>
          <p:nvPr>
            <p:ph idx="1"/>
          </p:nvPr>
        </p:nvSpPr>
        <p:spPr>
          <a:xfrm>
            <a:off x="838200" y="1079501"/>
            <a:ext cx="10515600" cy="3111500"/>
          </a:xfrm>
        </p:spPr>
        <p:txBody>
          <a:bodyPr>
            <a:normAutofit lnSpcReduction="10000"/>
          </a:bodyPr>
          <a:lstStyle/>
          <a:p>
            <a:pPr marL="0" indent="0">
              <a:buNone/>
            </a:pPr>
            <a:r>
              <a:rPr lang="sl-SI" dirty="0" smtClean="0">
                <a:latin typeface="Times New Roman" panose="02020603050405020304" pitchFamily="18" charset="0"/>
                <a:cs typeface="Times New Roman" panose="02020603050405020304" pitchFamily="18" charset="0"/>
              </a:rPr>
              <a:t>Proso je nezahtevna rastlina, uspeva lahko na sušnih legah. Prvi dokazi o kultiviranju prosa so iz neolitika, obdobja 10.300–8.700 let pr. n. št. Zaradi njegove odpornosti je bilo v preteklosti na območju Azije, predvsem na Kitajskem in na območju Koreje, pred 5000 leti cenjeno in gojeno  bolj kot riž. </a:t>
            </a:r>
          </a:p>
          <a:p>
            <a:pPr marL="0" indent="0">
              <a:buNone/>
            </a:pPr>
            <a:r>
              <a:rPr lang="sl-SI" dirty="0" smtClean="0">
                <a:latin typeface="Times New Roman" panose="02020603050405020304" pitchFamily="18" charset="0"/>
                <a:cs typeface="Times New Roman" panose="02020603050405020304" pitchFamily="18" charset="0"/>
              </a:rPr>
              <a:t>Proso so gojili tudi na območju Indije ter vzhodne Afrike. 3000 pr. n. št. so proso sejali tudi na območju stare Grčije. </a:t>
            </a:r>
          </a:p>
          <a:p>
            <a:pPr marL="0" indent="0">
              <a:buNone/>
            </a:pPr>
            <a:r>
              <a:rPr lang="sl-SI" dirty="0" smtClean="0">
                <a:latin typeface="Times New Roman" panose="02020603050405020304" pitchFamily="18" charset="0"/>
                <a:cs typeface="Times New Roman" panose="02020603050405020304" pitchFamily="18" charset="0"/>
              </a:rPr>
              <a:t>V </a:t>
            </a:r>
            <a:r>
              <a:rPr lang="sl-SI" dirty="0">
                <a:latin typeface="Times New Roman" panose="02020603050405020304" pitchFamily="18" charset="0"/>
                <a:cs typeface="Times New Roman" panose="02020603050405020304" pitchFamily="18" charset="0"/>
              </a:rPr>
              <a:t>Evropi je bilo proso vse do sredine 20. stoletja “kruh </a:t>
            </a:r>
            <a:r>
              <a:rPr lang="sl-SI" dirty="0" smtClean="0">
                <a:latin typeface="Times New Roman" panose="02020603050405020304" pitchFamily="18" charset="0"/>
                <a:cs typeface="Times New Roman" panose="02020603050405020304" pitchFamily="18" charset="0"/>
              </a:rPr>
              <a:t>revežev“.</a:t>
            </a:r>
            <a:endParaRPr lang="sl-SI" dirty="0">
              <a:latin typeface="Times New Roman" panose="02020603050405020304" pitchFamily="18" charset="0"/>
              <a:cs typeface="Times New Roman" panose="02020603050405020304" pitchFamily="18" charset="0"/>
            </a:endParaRPr>
          </a:p>
        </p:txBody>
      </p:sp>
      <p:pic>
        <p:nvPicPr>
          <p:cNvPr id="10242" name="Picture 2" descr="Francis David Millet, Thesmophoria. American Art Gallery - Brigham Young  University, Museum of Fine Arts | Museum of fine arts, Art, American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0937" y="4191001"/>
            <a:ext cx="4810125" cy="2397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717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815975"/>
          </a:xfrm>
        </p:spPr>
        <p:txBody>
          <a:bodyPr/>
          <a:lstStyle/>
          <a:p>
            <a:r>
              <a:rPr lang="sl-SI" dirty="0" smtClean="0">
                <a:solidFill>
                  <a:srgbClr val="F38562"/>
                </a:solidFill>
                <a:latin typeface="Times New Roman" panose="02020603050405020304" pitchFamily="18" charset="0"/>
                <a:cs typeface="Times New Roman" panose="02020603050405020304" pitchFamily="18" charset="0"/>
              </a:rPr>
              <a:t>Prehranska vrednost</a:t>
            </a:r>
            <a:endParaRPr lang="sl-SI" dirty="0">
              <a:solidFill>
                <a:srgbClr val="F38562"/>
              </a:solidFill>
              <a:latin typeface="Times New Roman" panose="02020603050405020304" pitchFamily="18" charset="0"/>
              <a:cs typeface="Times New Roman" panose="02020603050405020304" pitchFamily="18" charset="0"/>
            </a:endParaRPr>
          </a:p>
        </p:txBody>
      </p:sp>
      <p:sp>
        <p:nvSpPr>
          <p:cNvPr id="3" name="Označba mesta vsebine 2"/>
          <p:cNvSpPr>
            <a:spLocks noGrp="1"/>
          </p:cNvSpPr>
          <p:nvPr>
            <p:ph idx="1"/>
          </p:nvPr>
        </p:nvSpPr>
        <p:spPr>
          <a:xfrm>
            <a:off x="838200" y="1181100"/>
            <a:ext cx="10515600" cy="5130800"/>
          </a:xfrm>
        </p:spPr>
        <p:txBody>
          <a:bodyPr>
            <a:normAutofit lnSpcReduction="10000"/>
          </a:bodyPr>
          <a:lstStyle/>
          <a:p>
            <a:pPr marL="0" indent="0" algn="just">
              <a:buNone/>
            </a:pPr>
            <a:r>
              <a:rPr lang="sl-SI" dirty="0" smtClean="0">
                <a:latin typeface="Times New Roman" panose="02020603050405020304" pitchFamily="18" charset="0"/>
                <a:cs typeface="Times New Roman" panose="02020603050405020304" pitchFamily="18" charset="0"/>
              </a:rPr>
              <a:t>Biokemijska sestava prosa nam pokaže, da v primerjavi z drugimi žiti proso vsebuje mnogo več esencialnih, za življenje nujno potrebnih aminokislin. Zrno ne vsebuje glutena, zato ga lahko uživajo tudi ljudje, ki imajo celiakijo. </a:t>
            </a:r>
          </a:p>
          <a:p>
            <a:pPr marL="0" indent="0" algn="just">
              <a:buNone/>
            </a:pPr>
            <a:endParaRPr lang="sl-SI" dirty="0" smtClean="0">
              <a:latin typeface="Times New Roman" panose="02020603050405020304" pitchFamily="18" charset="0"/>
              <a:cs typeface="Times New Roman" panose="02020603050405020304" pitchFamily="18" charset="0"/>
            </a:endParaRPr>
          </a:p>
          <a:p>
            <a:pPr marL="0" indent="0" algn="just">
              <a:buNone/>
            </a:pPr>
            <a:r>
              <a:rPr lang="sl-SI" dirty="0" smtClean="0">
                <a:latin typeface="Times New Roman" panose="02020603050405020304" pitchFamily="18" charset="0"/>
                <a:cs typeface="Times New Roman" panose="02020603050405020304" pitchFamily="18" charset="0"/>
              </a:rPr>
              <a:t>Proso vsebuje veliko vlaknin (8,5 g/100 g živila), vitamina B6, tiamina, riboflavina in folne kisline. Od mineralov vsebuje veliko železa, magnezija, mangana, cinka, selena in silicijeve kisline.  </a:t>
            </a:r>
            <a:endParaRPr lang="sl-SI" dirty="0">
              <a:latin typeface="Times New Roman" panose="02020603050405020304" pitchFamily="18" charset="0"/>
              <a:cs typeface="Times New Roman" panose="02020603050405020304" pitchFamily="18" charset="0"/>
            </a:endParaRPr>
          </a:p>
          <a:p>
            <a:pPr marL="0" indent="0" algn="just">
              <a:buNone/>
            </a:pPr>
            <a:endParaRPr lang="sl-SI" dirty="0" smtClean="0">
              <a:latin typeface="Times New Roman" panose="02020603050405020304" pitchFamily="18" charset="0"/>
              <a:cs typeface="Times New Roman" panose="02020603050405020304" pitchFamily="18" charset="0"/>
            </a:endParaRPr>
          </a:p>
          <a:p>
            <a:pPr marL="0" indent="0" algn="just">
              <a:buNone/>
            </a:pPr>
            <a:r>
              <a:rPr lang="sl-SI" dirty="0" smtClean="0">
                <a:latin typeface="Times New Roman" panose="02020603050405020304" pitchFamily="18" charset="0"/>
                <a:cs typeface="Times New Roman" panose="02020603050405020304" pitchFamily="18" charset="0"/>
              </a:rPr>
              <a:t>Njegova sestava blagodejno </a:t>
            </a:r>
            <a:r>
              <a:rPr lang="sl-SI" dirty="0">
                <a:latin typeface="Times New Roman" panose="02020603050405020304" pitchFamily="18" charset="0"/>
                <a:cs typeface="Times New Roman" panose="02020603050405020304" pitchFamily="18" charset="0"/>
              </a:rPr>
              <a:t>deluje na delovanje mišic in živcev ter uravnava raven sladkorja v </a:t>
            </a:r>
            <a:r>
              <a:rPr lang="sl-SI" dirty="0" smtClean="0">
                <a:latin typeface="Times New Roman" panose="02020603050405020304" pitchFamily="18" charset="0"/>
                <a:cs typeface="Times New Roman" panose="02020603050405020304" pitchFamily="18" charset="0"/>
              </a:rPr>
              <a:t>krvi. Vsebnost silicija poskrbi za močne nohte, bujne lase in mladosten videz kože.</a:t>
            </a:r>
            <a:endParaRPr lang="sl-SI"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0379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77900" y="604015"/>
            <a:ext cx="3797300" cy="854075"/>
          </a:xfrm>
        </p:spPr>
        <p:txBody>
          <a:bodyPr/>
          <a:lstStyle/>
          <a:p>
            <a:r>
              <a:rPr lang="sl-SI" dirty="0" smtClean="0">
                <a:solidFill>
                  <a:srgbClr val="F38562"/>
                </a:solidFill>
                <a:latin typeface="Times New Roman" panose="02020603050405020304" pitchFamily="18" charset="0"/>
                <a:cs typeface="Times New Roman" panose="02020603050405020304" pitchFamily="18" charset="0"/>
              </a:rPr>
              <a:t>5. </a:t>
            </a:r>
            <a:r>
              <a:rPr lang="sl-SI" dirty="0" smtClean="0">
                <a:solidFill>
                  <a:srgbClr val="F38562"/>
                </a:solidFill>
                <a:latin typeface="Times New Roman" panose="02020603050405020304" pitchFamily="18" charset="0"/>
                <a:cs typeface="Times New Roman" panose="02020603050405020304" pitchFamily="18" charset="0"/>
              </a:rPr>
              <a:t>naloga</a:t>
            </a:r>
            <a:r>
              <a:rPr lang="sl-SI" dirty="0" smtClean="0">
                <a:solidFill>
                  <a:srgbClr val="F38562"/>
                </a:solidFill>
                <a:latin typeface="Times New Roman" panose="02020603050405020304" pitchFamily="18" charset="0"/>
                <a:cs typeface="Times New Roman" panose="02020603050405020304" pitchFamily="18" charset="0"/>
              </a:rPr>
              <a:t>:</a:t>
            </a:r>
            <a:endParaRPr lang="sl-SI" dirty="0">
              <a:solidFill>
                <a:srgbClr val="F38562"/>
              </a:solidFill>
              <a:latin typeface="Times New Roman" panose="02020603050405020304" pitchFamily="18" charset="0"/>
              <a:cs typeface="Times New Roman" panose="02020603050405020304" pitchFamily="18" charset="0"/>
            </a:endParaRPr>
          </a:p>
        </p:txBody>
      </p:sp>
      <p:sp>
        <p:nvSpPr>
          <p:cNvPr id="3" name="Označba mesta vsebine 2"/>
          <p:cNvSpPr>
            <a:spLocks noGrp="1"/>
          </p:cNvSpPr>
          <p:nvPr>
            <p:ph idx="1"/>
          </p:nvPr>
        </p:nvSpPr>
        <p:spPr>
          <a:xfrm>
            <a:off x="838200" y="2679700"/>
            <a:ext cx="10604500" cy="3733801"/>
          </a:xfrm>
        </p:spPr>
        <p:txBody>
          <a:bodyPr>
            <a:normAutofit fontScale="92500" lnSpcReduction="20000"/>
          </a:bodyPr>
          <a:lstStyle/>
          <a:p>
            <a:pPr marL="0" indent="0">
              <a:buNone/>
            </a:pPr>
            <a:r>
              <a:rPr lang="sl-SI" dirty="0" smtClean="0">
                <a:latin typeface="Times New Roman" panose="02020603050405020304" pitchFamily="18" charset="0"/>
                <a:cs typeface="Times New Roman" panose="02020603050405020304" pitchFamily="18" charset="0"/>
              </a:rPr>
              <a:t>Proso pozitivno deluje na kožo. </a:t>
            </a:r>
            <a:r>
              <a:rPr lang="sl-SI" b="1" dirty="0" smtClean="0">
                <a:latin typeface="Times New Roman" panose="02020603050405020304" pitchFamily="18" charset="0"/>
                <a:cs typeface="Times New Roman" panose="02020603050405020304" pitchFamily="18" charset="0"/>
              </a:rPr>
              <a:t>Za tebe in člane družine - predvsem za mamo, babico in sestro pripravite obrazno masko</a:t>
            </a:r>
            <a:r>
              <a:rPr lang="sl-SI" dirty="0" smtClean="0">
                <a:latin typeface="Times New Roman" panose="02020603050405020304" pitchFamily="18" charset="0"/>
                <a:cs typeface="Times New Roman" panose="02020603050405020304" pitchFamily="18" charset="0"/>
              </a:rPr>
              <a:t>. Na tak način pripravimo kotiček za sproščanje v domači kopalnici. </a:t>
            </a:r>
          </a:p>
          <a:p>
            <a:pPr marL="0" indent="0">
              <a:buNone/>
            </a:pPr>
            <a:r>
              <a:rPr lang="sl-SI" dirty="0" smtClean="0">
                <a:latin typeface="Times New Roman" panose="02020603050405020304" pitchFamily="18" charset="0"/>
                <a:cs typeface="Times New Roman" panose="02020603050405020304" pitchFamily="18" charset="0"/>
              </a:rPr>
              <a:t>Priprava:</a:t>
            </a:r>
          </a:p>
          <a:p>
            <a:pPr marL="0" indent="0">
              <a:buNone/>
            </a:pPr>
            <a:r>
              <a:rPr lang="sl-SI" dirty="0">
                <a:latin typeface="Times New Roman" panose="02020603050405020304" pitchFamily="18" charset="0"/>
                <a:cs typeface="Times New Roman" panose="02020603050405020304" pitchFamily="18" charset="0"/>
              </a:rPr>
              <a:t>Za masko uporabimo kuhano kašo ali </a:t>
            </a:r>
            <a:r>
              <a:rPr lang="sl-SI" dirty="0" smtClean="0">
                <a:latin typeface="Times New Roman" panose="02020603050405020304" pitchFamily="18" charset="0"/>
                <a:cs typeface="Times New Roman" panose="02020603050405020304" pitchFamily="18" charset="0"/>
              </a:rPr>
              <a:t>proseno moko, ki jo zmešamo </a:t>
            </a:r>
            <a:r>
              <a:rPr lang="sl-SI" dirty="0">
                <a:latin typeface="Times New Roman" panose="02020603050405020304" pitchFamily="18" charset="0"/>
                <a:cs typeface="Times New Roman" panose="02020603050405020304" pitchFamily="18" charset="0"/>
              </a:rPr>
              <a:t>z nekaj kapljicami limoninega ali </a:t>
            </a:r>
            <a:r>
              <a:rPr lang="sl-SI" dirty="0" err="1">
                <a:latin typeface="Times New Roman" panose="02020603050405020304" pitchFamily="18" charset="0"/>
                <a:cs typeface="Times New Roman" panose="02020603050405020304" pitchFamily="18" charset="0"/>
              </a:rPr>
              <a:t>grenivkinega</a:t>
            </a:r>
            <a:r>
              <a:rPr lang="sl-SI" dirty="0">
                <a:latin typeface="Times New Roman" panose="02020603050405020304" pitchFamily="18" charset="0"/>
                <a:cs typeface="Times New Roman" panose="02020603050405020304" pitchFamily="18" charset="0"/>
              </a:rPr>
              <a:t> soka. Mešanici dodamo med ali </a:t>
            </a:r>
            <a:r>
              <a:rPr lang="sl-SI" dirty="0" smtClean="0">
                <a:latin typeface="Times New Roman" panose="02020603050405020304" pitchFamily="18" charset="0"/>
                <a:cs typeface="Times New Roman" panose="02020603050405020304" pitchFamily="18" charset="0"/>
              </a:rPr>
              <a:t>pol </a:t>
            </a:r>
            <a:r>
              <a:rPr lang="sl-SI" dirty="0">
                <a:latin typeface="Times New Roman" panose="02020603050405020304" pitchFamily="18" charset="0"/>
                <a:cs typeface="Times New Roman" panose="02020603050405020304" pitchFamily="18" charset="0"/>
              </a:rPr>
              <a:t>žličke pivskega kvasa</a:t>
            </a:r>
            <a:r>
              <a:rPr lang="sl-SI" dirty="0" smtClean="0">
                <a:latin typeface="Times New Roman" panose="02020603050405020304" pitchFamily="18" charset="0"/>
                <a:cs typeface="Times New Roman" panose="02020603050405020304" pitchFamily="18" charset="0"/>
              </a:rPr>
              <a:t>. Masko si vtremo na obraz in počakamo 15 minut. Nato jo speremo z mlačno vodo. </a:t>
            </a:r>
            <a:endParaRPr lang="sl-SI" dirty="0">
              <a:latin typeface="Times New Roman" panose="02020603050405020304" pitchFamily="18" charset="0"/>
              <a:cs typeface="Times New Roman" panose="02020603050405020304" pitchFamily="18" charset="0"/>
            </a:endParaRPr>
          </a:p>
          <a:p>
            <a:pPr marL="0" indent="0">
              <a:buNone/>
            </a:pPr>
            <a:endParaRPr lang="sl-SI" dirty="0" smtClean="0">
              <a:latin typeface="Times New Roman" panose="02020603050405020304" pitchFamily="18" charset="0"/>
              <a:cs typeface="Times New Roman" panose="02020603050405020304" pitchFamily="18" charset="0"/>
            </a:endParaRPr>
          </a:p>
          <a:p>
            <a:pPr marL="0" indent="0">
              <a:buNone/>
            </a:pPr>
            <a:r>
              <a:rPr lang="sl-SI" b="1" dirty="0" smtClean="0">
                <a:latin typeface="Times New Roman" panose="02020603050405020304" pitchFamily="18" charset="0"/>
                <a:cs typeface="Times New Roman" panose="02020603050405020304" pitchFamily="18" charset="0"/>
              </a:rPr>
              <a:t>Fotografijo pripravljene maske v posodici pripni v spletno učilnico. </a:t>
            </a:r>
          </a:p>
        </p:txBody>
      </p:sp>
      <p:pic>
        <p:nvPicPr>
          <p:cNvPr id="4" name="Slika 3"/>
          <p:cNvPicPr>
            <a:picLocks noChangeAspect="1"/>
          </p:cNvPicPr>
          <p:nvPr/>
        </p:nvPicPr>
        <p:blipFill>
          <a:blip r:embed="rId2"/>
          <a:stretch>
            <a:fillRect/>
          </a:stretch>
        </p:blipFill>
        <p:spPr>
          <a:xfrm>
            <a:off x="7010400" y="365125"/>
            <a:ext cx="3979862" cy="2217680"/>
          </a:xfrm>
          <a:prstGeom prst="rect">
            <a:avLst/>
          </a:prstGeom>
        </p:spPr>
      </p:pic>
    </p:spTree>
    <p:extLst>
      <p:ext uri="{BB962C8B-B14F-4D97-AF65-F5344CB8AC3E}">
        <p14:creationId xmlns:p14="http://schemas.microsoft.com/office/powerpoint/2010/main" val="2272361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482599" y="2743201"/>
            <a:ext cx="11173938" cy="3675062"/>
          </a:xfrm>
        </p:spPr>
        <p:txBody>
          <a:bodyPr>
            <a:normAutofit fontScale="92500"/>
          </a:bodyPr>
          <a:lstStyle/>
          <a:p>
            <a:pPr marL="0" indent="0">
              <a:buNone/>
            </a:pPr>
            <a:r>
              <a:rPr lang="sl-SI" dirty="0" smtClean="0">
                <a:latin typeface="Times New Roman" panose="02020603050405020304" pitchFamily="18" charset="0"/>
                <a:cs typeface="Times New Roman" panose="02020603050405020304" pitchFamily="18" charset="0"/>
              </a:rPr>
              <a:t>Slovani </a:t>
            </a:r>
            <a:r>
              <a:rPr lang="sl-SI" dirty="0">
                <a:latin typeface="Times New Roman" panose="02020603050405020304" pitchFamily="18" charset="0"/>
                <a:cs typeface="Times New Roman" panose="02020603050405020304" pitchFamily="18" charset="0"/>
              </a:rPr>
              <a:t>so pripravljali jedi iz prosene kaše; predvsem ob </a:t>
            </a:r>
            <a:r>
              <a:rPr lang="sl-SI" dirty="0" smtClean="0">
                <a:latin typeface="Times New Roman" panose="02020603050405020304" pitchFamily="18" charset="0"/>
                <a:cs typeface="Times New Roman" panose="02020603050405020304" pitchFamily="18" charset="0"/>
              </a:rPr>
              <a:t>slavnostnih dogodkih, svatbi</a:t>
            </a:r>
            <a:r>
              <a:rPr lang="sl-SI" dirty="0">
                <a:latin typeface="Times New Roman" panose="02020603050405020304" pitchFamily="18" charset="0"/>
                <a:cs typeface="Times New Roman" panose="02020603050405020304" pitchFamily="18" charset="0"/>
              </a:rPr>
              <a:t>, </a:t>
            </a:r>
            <a:r>
              <a:rPr lang="sl-SI" dirty="0" smtClean="0">
                <a:latin typeface="Times New Roman" panose="02020603050405020304" pitchFamily="18" charset="0"/>
                <a:cs typeface="Times New Roman" panose="02020603050405020304" pitchFamily="18" charset="0"/>
              </a:rPr>
              <a:t>krstu </a:t>
            </a:r>
            <a:r>
              <a:rPr lang="sl-SI" dirty="0">
                <a:latin typeface="Times New Roman" panose="02020603050405020304" pitchFamily="18" charset="0"/>
                <a:cs typeface="Times New Roman" panose="02020603050405020304" pitchFamily="18" charset="0"/>
              </a:rPr>
              <a:t>in na sedmini, </a:t>
            </a:r>
            <a:r>
              <a:rPr lang="sl-SI" dirty="0" smtClean="0">
                <a:latin typeface="Times New Roman" panose="02020603050405020304" pitchFamily="18" charset="0"/>
                <a:cs typeface="Times New Roman" panose="02020603050405020304" pitchFamily="18" charset="0"/>
              </a:rPr>
              <a:t>saj so bile te </a:t>
            </a:r>
            <a:r>
              <a:rPr lang="sl-SI" dirty="0">
                <a:latin typeface="Times New Roman" panose="02020603050405020304" pitchFamily="18" charset="0"/>
                <a:cs typeface="Times New Roman" panose="02020603050405020304" pitchFamily="18" charset="0"/>
              </a:rPr>
              <a:t>jedi </a:t>
            </a:r>
            <a:r>
              <a:rPr lang="sl-SI" dirty="0" smtClean="0">
                <a:latin typeface="Times New Roman" panose="02020603050405020304" pitchFamily="18" charset="0"/>
                <a:cs typeface="Times New Roman" panose="02020603050405020304" pitchFamily="18" charset="0"/>
              </a:rPr>
              <a:t>simbol obilne rodnosti.</a:t>
            </a:r>
          </a:p>
          <a:p>
            <a:pPr marL="0" indent="0">
              <a:buNone/>
            </a:pPr>
            <a:r>
              <a:rPr lang="sl-SI" dirty="0" smtClean="0">
                <a:latin typeface="Times New Roman" panose="02020603050405020304" pitchFamily="18" charset="0"/>
                <a:cs typeface="Times New Roman" panose="02020603050405020304" pitchFamily="18" charset="0"/>
              </a:rPr>
              <a:t>V </a:t>
            </a:r>
            <a:r>
              <a:rPr lang="sl-SI" dirty="0">
                <a:latin typeface="Times New Roman" panose="02020603050405020304" pitchFamily="18" charset="0"/>
                <a:cs typeface="Times New Roman" panose="02020603050405020304" pitchFamily="18" charset="0"/>
              </a:rPr>
              <a:t>nekaterih predelih Evrope so nevestam potresli proso v čevlje, da bi bila pridna</a:t>
            </a:r>
            <a:r>
              <a:rPr lang="sl-SI" dirty="0" smtClean="0">
                <a:latin typeface="Times New Roman" panose="02020603050405020304" pitchFamily="18" charset="0"/>
                <a:cs typeface="Times New Roman" panose="02020603050405020304" pitchFamily="18" charset="0"/>
              </a:rPr>
              <a:t>.</a:t>
            </a:r>
          </a:p>
          <a:p>
            <a:pPr marL="0" indent="0">
              <a:buNone/>
            </a:pPr>
            <a:r>
              <a:rPr lang="sl-SI" dirty="0" smtClean="0">
                <a:latin typeface="Times New Roman" panose="02020603050405020304" pitchFamily="18" charset="0"/>
                <a:cs typeface="Times New Roman" panose="02020603050405020304" pitchFamily="18" charset="0"/>
              </a:rPr>
              <a:t>V stari Makedoniji so bili prepričani, da če vampirju okoli groba nasuješ proso, da ga bo ponoči nabiral in ga bo ujel sončni vzhod in prvi žarki.</a:t>
            </a:r>
          </a:p>
          <a:p>
            <a:pPr marL="0" indent="0">
              <a:buNone/>
            </a:pPr>
            <a:r>
              <a:rPr lang="sl-SI" dirty="0">
                <a:latin typeface="Times New Roman" panose="02020603050405020304" pitchFamily="18" charset="0"/>
                <a:cs typeface="Times New Roman" panose="02020603050405020304" pitchFamily="18" charset="0"/>
              </a:rPr>
              <a:t>Januarju </a:t>
            </a:r>
            <a:r>
              <a:rPr lang="sl-SI" dirty="0" smtClean="0">
                <a:latin typeface="Times New Roman" panose="02020603050405020304" pitchFamily="18" charset="0"/>
                <a:cs typeface="Times New Roman" panose="02020603050405020304" pitchFamily="18" charset="0"/>
              </a:rPr>
              <a:t>so </a:t>
            </a:r>
            <a:r>
              <a:rPr lang="sl-SI" dirty="0">
                <a:latin typeface="Times New Roman" panose="02020603050405020304" pitchFamily="18" charset="0"/>
                <a:cs typeface="Times New Roman" panose="02020603050405020304" pitchFamily="18" charset="0"/>
              </a:rPr>
              <a:t>po starem </a:t>
            </a:r>
            <a:r>
              <a:rPr lang="sl-SI" dirty="0" smtClean="0">
                <a:latin typeface="Times New Roman" panose="02020603050405020304" pitchFamily="18" charset="0"/>
                <a:cs typeface="Times New Roman" panose="02020603050405020304" pitchFamily="18" charset="0"/>
              </a:rPr>
              <a:t>izročilo rekli </a:t>
            </a:r>
            <a:r>
              <a:rPr lang="sl-SI" dirty="0">
                <a:latin typeface="Times New Roman" panose="02020603050405020304" pitchFamily="18" charset="0"/>
                <a:cs typeface="Times New Roman" panose="02020603050405020304" pitchFamily="18" charset="0"/>
              </a:rPr>
              <a:t>prosinec in nekateri menijo, da je to povezano prav s prosom. Zima je bila nekoč dolga in hladna, hrane ni bilo veliko, prosa pa je bilo na srečo dovolj. Prosili so proso, naj jih nahrani, da bodo </a:t>
            </a:r>
            <a:r>
              <a:rPr lang="sl-SI" dirty="0" smtClean="0">
                <a:latin typeface="Times New Roman" panose="02020603050405020304" pitchFamily="18" charset="0"/>
                <a:cs typeface="Times New Roman" panose="02020603050405020304" pitchFamily="18" charset="0"/>
              </a:rPr>
              <a:t>zdržali ta mrzel čas.</a:t>
            </a:r>
          </a:p>
        </p:txBody>
      </p:sp>
      <p:pic>
        <p:nvPicPr>
          <p:cNvPr id="12290" name="Picture 2" descr="https://notjustdormice.files.wordpress.com/2015/02/cropped-10380973_682457285175058_361677313127453593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599" y="224631"/>
            <a:ext cx="5755456" cy="2260216"/>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p:cNvSpPr txBox="1"/>
          <p:nvPr/>
        </p:nvSpPr>
        <p:spPr>
          <a:xfrm>
            <a:off x="6710016" y="415131"/>
            <a:ext cx="4057521" cy="646331"/>
          </a:xfrm>
          <a:prstGeom prst="rect">
            <a:avLst/>
          </a:prstGeom>
          <a:noFill/>
        </p:spPr>
        <p:txBody>
          <a:bodyPr wrap="none" rtlCol="0">
            <a:spAutoFit/>
          </a:bodyPr>
          <a:lstStyle/>
          <a:p>
            <a:r>
              <a:rPr lang="sl-SI" sz="3600" dirty="0" smtClean="0">
                <a:solidFill>
                  <a:srgbClr val="795E41"/>
                </a:solidFill>
                <a:latin typeface="Times New Roman" panose="02020603050405020304" pitchFamily="18" charset="0"/>
                <a:cs typeface="Times New Roman" panose="02020603050405020304" pitchFamily="18" charset="0"/>
              </a:rPr>
              <a:t>Miti in bajke o prosu</a:t>
            </a:r>
            <a:endParaRPr lang="sl-SI" sz="3600" dirty="0">
              <a:solidFill>
                <a:srgbClr val="795E4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7582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6036733" cy="868151"/>
          </a:xfrm>
        </p:spPr>
        <p:txBody>
          <a:bodyPr>
            <a:normAutofit/>
          </a:bodyPr>
          <a:lstStyle/>
          <a:p>
            <a:r>
              <a:rPr lang="sl-SI" dirty="0" smtClean="0">
                <a:solidFill>
                  <a:srgbClr val="611901"/>
                </a:solidFill>
                <a:latin typeface="Times New Roman" panose="02020603050405020304" pitchFamily="18" charset="0"/>
                <a:cs typeface="Times New Roman" panose="02020603050405020304" pitchFamily="18" charset="0"/>
              </a:rPr>
              <a:t>Kaj pa Pepelka in proso? </a:t>
            </a:r>
            <a:endParaRPr lang="sl-SI" dirty="0">
              <a:solidFill>
                <a:srgbClr val="611901"/>
              </a:solidFill>
              <a:latin typeface="Times New Roman" panose="02020603050405020304" pitchFamily="18" charset="0"/>
              <a:cs typeface="Times New Roman" panose="02020603050405020304" pitchFamily="18" charset="0"/>
            </a:endParaRPr>
          </a:p>
        </p:txBody>
      </p:sp>
      <p:sp>
        <p:nvSpPr>
          <p:cNvPr id="3" name="Označba mesta vsebine 2"/>
          <p:cNvSpPr>
            <a:spLocks noGrp="1"/>
          </p:cNvSpPr>
          <p:nvPr>
            <p:ph idx="1"/>
          </p:nvPr>
        </p:nvSpPr>
        <p:spPr>
          <a:xfrm>
            <a:off x="550333" y="5249333"/>
            <a:ext cx="10964333" cy="1236134"/>
          </a:xfrm>
        </p:spPr>
        <p:txBody>
          <a:bodyPr>
            <a:normAutofit lnSpcReduction="10000"/>
          </a:bodyPr>
          <a:lstStyle/>
          <a:p>
            <a:pPr marL="0" indent="0">
              <a:buNone/>
            </a:pPr>
            <a:r>
              <a:rPr lang="sl-SI" dirty="0" smtClean="0">
                <a:solidFill>
                  <a:srgbClr val="611901"/>
                </a:solidFill>
                <a:latin typeface="Times New Roman" panose="02020603050405020304" pitchFamily="18" charset="0"/>
                <a:cs typeface="Times New Roman" panose="02020603050405020304" pitchFamily="18" charset="0"/>
              </a:rPr>
              <a:t>V pravljici Bratov Grimm je ubogi deklici Pepelki mačeha nagajala tako, da ji je dala prebirati proso. Se še spomniš? Ne - potem pa vzemi v roke knjigo in pravljico še enkrat preberi.</a:t>
            </a:r>
          </a:p>
          <a:p>
            <a:pPr marL="0" indent="0">
              <a:buNone/>
            </a:pPr>
            <a:endParaRPr lang="sl-SI" dirty="0">
              <a:latin typeface="Times New Roman" panose="02020603050405020304" pitchFamily="18" charset="0"/>
              <a:cs typeface="Times New Roman" panose="02020603050405020304" pitchFamily="18" charset="0"/>
            </a:endParaRPr>
          </a:p>
          <a:p>
            <a:pPr marL="0" indent="0">
              <a:buNone/>
            </a:pPr>
            <a:endParaRPr lang="sl-SI" dirty="0">
              <a:latin typeface="Times New Roman" panose="02020603050405020304" pitchFamily="18" charset="0"/>
              <a:cs typeface="Times New Roman" panose="02020603050405020304" pitchFamily="18" charset="0"/>
            </a:endParaRPr>
          </a:p>
        </p:txBody>
      </p:sp>
      <p:pic>
        <p:nvPicPr>
          <p:cNvPr id="7172" name="Picture 4" descr="A Girl In A Cinderella Suit Works At A Table Stock Image - Image of basket,  rolls: 1021084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3733" y="1233276"/>
            <a:ext cx="5845175" cy="3894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494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38200" y="520700"/>
            <a:ext cx="10515600" cy="6083300"/>
          </a:xfrm>
        </p:spPr>
        <p:txBody>
          <a:bodyPr>
            <a:normAutofit fontScale="77500" lnSpcReduction="20000"/>
          </a:bodyPr>
          <a:lstStyle/>
          <a:p>
            <a:pPr marL="0" indent="0" algn="just">
              <a:buNone/>
            </a:pPr>
            <a:r>
              <a:rPr lang="sl-SI" b="1" dirty="0" smtClean="0">
                <a:solidFill>
                  <a:srgbClr val="002060"/>
                </a:solidFill>
                <a:latin typeface="Times New Roman" panose="02020603050405020304" pitchFamily="18" charset="0"/>
                <a:cs typeface="Times New Roman" panose="02020603050405020304" pitchFamily="18" charset="0"/>
              </a:rPr>
              <a:t>Dragi </a:t>
            </a:r>
            <a:r>
              <a:rPr lang="sl-SI" b="1" dirty="0" smtClean="0">
                <a:solidFill>
                  <a:srgbClr val="002060"/>
                </a:solidFill>
                <a:latin typeface="Times New Roman" panose="02020603050405020304" pitchFamily="18" charset="0"/>
                <a:cs typeface="Times New Roman" panose="02020603050405020304" pitchFamily="18" charset="0"/>
              </a:rPr>
              <a:t>učenci!</a:t>
            </a:r>
          </a:p>
          <a:p>
            <a:pPr marL="0" indent="0" algn="just">
              <a:buNone/>
            </a:pPr>
            <a:endParaRPr lang="sl-SI" dirty="0">
              <a:solidFill>
                <a:srgbClr val="002060"/>
              </a:solidFill>
              <a:latin typeface="Times New Roman" panose="02020603050405020304" pitchFamily="18" charset="0"/>
              <a:cs typeface="Times New Roman" panose="02020603050405020304" pitchFamily="18" charset="0"/>
            </a:endParaRPr>
          </a:p>
          <a:p>
            <a:pPr marL="0" indent="0" algn="just">
              <a:buNone/>
            </a:pPr>
            <a:r>
              <a:rPr lang="sl-SI" b="1" dirty="0" smtClean="0">
                <a:solidFill>
                  <a:srgbClr val="002060"/>
                </a:solidFill>
                <a:latin typeface="Times New Roman" panose="02020603050405020304" pitchFamily="18" charset="0"/>
                <a:cs typeface="Times New Roman" panose="02020603050405020304" pitchFamily="18" charset="0"/>
              </a:rPr>
              <a:t>V petek, 20. 11. 2020, </a:t>
            </a:r>
            <a:r>
              <a:rPr lang="sl-SI" b="1" dirty="0" smtClean="0">
                <a:solidFill>
                  <a:srgbClr val="002060"/>
                </a:solidFill>
                <a:latin typeface="Times New Roman" panose="02020603050405020304" pitchFamily="18" charset="0"/>
                <a:cs typeface="Times New Roman" panose="02020603050405020304" pitchFamily="18" charset="0"/>
              </a:rPr>
              <a:t>je </a:t>
            </a:r>
            <a:r>
              <a:rPr lang="sl-SI" b="1" dirty="0" smtClean="0">
                <a:solidFill>
                  <a:srgbClr val="002060"/>
                </a:solidFill>
                <a:latin typeface="Times New Roman" panose="02020603050405020304" pitchFamily="18" charset="0"/>
                <a:cs typeface="Times New Roman" panose="02020603050405020304" pitchFamily="18" charset="0"/>
              </a:rPr>
              <a:t>jubilejni 10. Tradicionalni slovenski zajtrk</a:t>
            </a:r>
            <a:r>
              <a:rPr lang="sl-SI" dirty="0" smtClean="0">
                <a:solidFill>
                  <a:srgbClr val="002060"/>
                </a:solidFill>
                <a:latin typeface="Times New Roman" panose="02020603050405020304" pitchFamily="18" charset="0"/>
                <a:cs typeface="Times New Roman" panose="02020603050405020304" pitchFamily="18" charset="0"/>
              </a:rPr>
              <a:t>. Žal bo zaradi epidemije in pouka od doma letos dan potekal malo drugače. A vseeno se naj prične z okusnim zajtrkom. </a:t>
            </a:r>
          </a:p>
          <a:p>
            <a:pPr marL="0" indent="0" algn="just">
              <a:buNone/>
            </a:pPr>
            <a:endParaRPr lang="sl-SI" dirty="0">
              <a:solidFill>
                <a:srgbClr val="002060"/>
              </a:solidFill>
              <a:latin typeface="Times New Roman" panose="02020603050405020304" pitchFamily="18" charset="0"/>
              <a:cs typeface="Times New Roman" panose="02020603050405020304" pitchFamily="18" charset="0"/>
            </a:endParaRPr>
          </a:p>
          <a:p>
            <a:pPr marL="0" indent="0" algn="just">
              <a:buNone/>
            </a:pPr>
            <a:r>
              <a:rPr lang="sl-SI" dirty="0" smtClean="0">
                <a:solidFill>
                  <a:srgbClr val="002060"/>
                </a:solidFill>
                <a:latin typeface="Times New Roman" panose="02020603050405020304" pitchFamily="18" charset="0"/>
                <a:cs typeface="Times New Roman" panose="02020603050405020304" pitchFamily="18" charset="0"/>
              </a:rPr>
              <a:t>Kaj vse zajema tradicionalni slovenski </a:t>
            </a:r>
            <a:r>
              <a:rPr lang="sl-SI" dirty="0" smtClean="0">
                <a:solidFill>
                  <a:srgbClr val="002060"/>
                </a:solidFill>
                <a:latin typeface="Times New Roman" panose="02020603050405020304" pitchFamily="18" charset="0"/>
                <a:cs typeface="Times New Roman" panose="02020603050405020304" pitchFamily="18" charset="0"/>
              </a:rPr>
              <a:t>zajtrk, </a:t>
            </a:r>
            <a:r>
              <a:rPr lang="sl-SI" dirty="0" smtClean="0">
                <a:solidFill>
                  <a:srgbClr val="002060"/>
                </a:solidFill>
                <a:latin typeface="Times New Roman" panose="02020603050405020304" pitchFamily="18" charset="0"/>
                <a:cs typeface="Times New Roman" panose="02020603050405020304" pitchFamily="18" charset="0"/>
              </a:rPr>
              <a:t>si lahko prebereš na naslednjih diapozitivih. Med njimi boš našel tudi različne zabavne naloge</a:t>
            </a:r>
            <a:r>
              <a:rPr lang="sl-SI" dirty="0" smtClean="0">
                <a:solidFill>
                  <a:srgbClr val="002060"/>
                </a:solidFill>
                <a:latin typeface="Times New Roman" panose="02020603050405020304" pitchFamily="18" charset="0"/>
                <a:cs typeface="Times New Roman" panose="02020603050405020304" pitchFamily="18" charset="0"/>
              </a:rPr>
              <a:t>.</a:t>
            </a:r>
          </a:p>
          <a:p>
            <a:pPr marL="0" indent="0" algn="just">
              <a:buNone/>
            </a:pPr>
            <a:endParaRPr lang="sl-SI" dirty="0" smtClean="0">
              <a:solidFill>
                <a:srgbClr val="002060"/>
              </a:solidFill>
              <a:latin typeface="Times New Roman" panose="02020603050405020304" pitchFamily="18" charset="0"/>
              <a:cs typeface="Times New Roman" panose="02020603050405020304" pitchFamily="18" charset="0"/>
            </a:endParaRPr>
          </a:p>
          <a:p>
            <a:pPr algn="just"/>
            <a:r>
              <a:rPr lang="sl-SI" dirty="0" smtClean="0">
                <a:solidFill>
                  <a:srgbClr val="002060"/>
                </a:solidFill>
                <a:latin typeface="Times New Roman" panose="02020603050405020304" pitchFamily="18" charset="0"/>
                <a:cs typeface="Times New Roman" panose="02020603050405020304" pitchFamily="18" charset="0"/>
              </a:rPr>
              <a:t>Učenci od 1. do 5. razreda naj si izberejo 3 naloge </a:t>
            </a:r>
            <a:r>
              <a:rPr lang="sl-SI" dirty="0" smtClean="0">
                <a:solidFill>
                  <a:srgbClr val="002060"/>
                </a:solidFill>
                <a:latin typeface="Times New Roman" panose="02020603050405020304" pitchFamily="18" charset="0"/>
                <a:cs typeface="Times New Roman" panose="02020603050405020304" pitchFamily="18" charset="0"/>
              </a:rPr>
              <a:t>- </a:t>
            </a:r>
            <a:r>
              <a:rPr lang="sl-SI" dirty="0" smtClean="0">
                <a:solidFill>
                  <a:srgbClr val="002060"/>
                </a:solidFill>
                <a:latin typeface="Times New Roman" panose="02020603050405020304" pitchFamily="18" charset="0"/>
                <a:cs typeface="Times New Roman" panose="02020603050405020304" pitchFamily="18" charset="0"/>
              </a:rPr>
              <a:t>po eno nalogo iz prvega dela in eno nalogo iz drugega dela o prosu ter eno nalogo za športno </a:t>
            </a:r>
            <a:r>
              <a:rPr lang="sl-SI" dirty="0">
                <a:solidFill>
                  <a:srgbClr val="002060"/>
                </a:solidFill>
                <a:latin typeface="Times New Roman" panose="02020603050405020304" pitchFamily="18" charset="0"/>
                <a:cs typeface="Times New Roman" panose="02020603050405020304" pitchFamily="18" charset="0"/>
              </a:rPr>
              <a:t>aktivnost (naloga št. 2 ali št. 6</a:t>
            </a:r>
            <a:r>
              <a:rPr lang="sl-SI" dirty="0" smtClean="0">
                <a:solidFill>
                  <a:srgbClr val="002060"/>
                </a:solidFill>
                <a:latin typeface="Times New Roman" panose="02020603050405020304" pitchFamily="18" charset="0"/>
                <a:cs typeface="Times New Roman" panose="02020603050405020304" pitchFamily="18" charset="0"/>
              </a:rPr>
              <a:t>).</a:t>
            </a:r>
            <a:endParaRPr lang="sl-SI" dirty="0">
              <a:solidFill>
                <a:srgbClr val="002060"/>
              </a:solidFill>
              <a:latin typeface="Times New Roman" panose="02020603050405020304" pitchFamily="18" charset="0"/>
              <a:cs typeface="Times New Roman" panose="02020603050405020304" pitchFamily="18" charset="0"/>
            </a:endParaRPr>
          </a:p>
          <a:p>
            <a:pPr algn="just"/>
            <a:r>
              <a:rPr lang="sl-SI" b="1" dirty="0" smtClean="0">
                <a:solidFill>
                  <a:srgbClr val="002060"/>
                </a:solidFill>
                <a:latin typeface="Times New Roman" panose="02020603050405020304" pitchFamily="18" charset="0"/>
                <a:cs typeface="Times New Roman" panose="02020603050405020304" pitchFamily="18" charset="0"/>
              </a:rPr>
              <a:t>Učenci od 6. do 9. razreda pa izberite 4 </a:t>
            </a:r>
            <a:r>
              <a:rPr lang="sl-SI" b="1" dirty="0" smtClean="0">
                <a:solidFill>
                  <a:srgbClr val="002060"/>
                </a:solidFill>
                <a:latin typeface="Times New Roman" panose="02020603050405020304" pitchFamily="18" charset="0"/>
                <a:cs typeface="Times New Roman" panose="02020603050405020304" pitchFamily="18" charset="0"/>
              </a:rPr>
              <a:t>naloge, pri </a:t>
            </a:r>
            <a:r>
              <a:rPr lang="sl-SI" b="1" dirty="0" smtClean="0">
                <a:solidFill>
                  <a:srgbClr val="002060"/>
                </a:solidFill>
                <a:latin typeface="Times New Roman" panose="02020603050405020304" pitchFamily="18" charset="0"/>
                <a:cs typeface="Times New Roman" panose="02020603050405020304" pitchFamily="18" charset="0"/>
              </a:rPr>
              <a:t>čemer mora biti vsaj ena iz vsakega dela ter prav tako </a:t>
            </a:r>
            <a:r>
              <a:rPr lang="sl-SI" b="1" dirty="0" smtClean="0">
                <a:solidFill>
                  <a:srgbClr val="002060"/>
                </a:solidFill>
                <a:latin typeface="Times New Roman" panose="02020603050405020304" pitchFamily="18" charset="0"/>
                <a:cs typeface="Times New Roman" panose="02020603050405020304" pitchFamily="18" charset="0"/>
              </a:rPr>
              <a:t>ena športna </a:t>
            </a:r>
            <a:r>
              <a:rPr lang="sl-SI" b="1" dirty="0" smtClean="0">
                <a:solidFill>
                  <a:srgbClr val="002060"/>
                </a:solidFill>
                <a:latin typeface="Times New Roman" panose="02020603050405020304" pitchFamily="18" charset="0"/>
                <a:cs typeface="Times New Roman" panose="02020603050405020304" pitchFamily="18" charset="0"/>
              </a:rPr>
              <a:t>aktivnost (naloga št. 2 ali št. 6). </a:t>
            </a:r>
          </a:p>
          <a:p>
            <a:pPr algn="just"/>
            <a:endParaRPr lang="sl-SI" dirty="0">
              <a:solidFill>
                <a:srgbClr val="002060"/>
              </a:solidFill>
              <a:latin typeface="Times New Roman" panose="02020603050405020304" pitchFamily="18" charset="0"/>
              <a:cs typeface="Times New Roman" panose="02020603050405020304" pitchFamily="18" charset="0"/>
            </a:endParaRPr>
          </a:p>
          <a:p>
            <a:pPr marL="0" indent="0" algn="just">
              <a:buNone/>
            </a:pPr>
            <a:r>
              <a:rPr lang="sl-SI" dirty="0" smtClean="0">
                <a:solidFill>
                  <a:srgbClr val="002060"/>
                </a:solidFill>
                <a:latin typeface="Times New Roman" panose="02020603050405020304" pitchFamily="18" charset="0"/>
                <a:cs typeface="Times New Roman" panose="02020603050405020304" pitchFamily="18" charset="0"/>
              </a:rPr>
              <a:t>Pa začnimo! Želimo vam veliko uspeha pri reševanju </a:t>
            </a:r>
            <a:r>
              <a:rPr lang="sl-SI" dirty="0" smtClean="0">
                <a:solidFill>
                  <a:srgbClr val="002060"/>
                </a:solidFill>
                <a:latin typeface="Times New Roman" panose="02020603050405020304" pitchFamily="18" charset="0"/>
                <a:cs typeface="Times New Roman" panose="02020603050405020304" pitchFamily="18" charset="0"/>
              </a:rPr>
              <a:t>nalog.</a:t>
            </a:r>
            <a:endParaRPr lang="sl-SI" dirty="0" smtClean="0">
              <a:solidFill>
                <a:srgbClr val="002060"/>
              </a:solidFill>
              <a:latin typeface="Times New Roman" panose="02020603050405020304" pitchFamily="18" charset="0"/>
              <a:cs typeface="Times New Roman" panose="02020603050405020304" pitchFamily="18" charset="0"/>
            </a:endParaRPr>
          </a:p>
          <a:p>
            <a:pPr algn="just"/>
            <a:endParaRPr lang="sl-SI" dirty="0" smtClean="0">
              <a:solidFill>
                <a:srgbClr val="002060"/>
              </a:solidFill>
              <a:latin typeface="Times New Roman" panose="02020603050405020304" pitchFamily="18" charset="0"/>
              <a:cs typeface="Times New Roman" panose="02020603050405020304" pitchFamily="18" charset="0"/>
            </a:endParaRPr>
          </a:p>
          <a:p>
            <a:pPr marL="0" indent="0" algn="just">
              <a:buNone/>
            </a:pPr>
            <a:r>
              <a:rPr lang="sl-SI" dirty="0" smtClean="0">
                <a:solidFill>
                  <a:srgbClr val="002060"/>
                </a:solidFill>
                <a:latin typeface="Times New Roman" panose="02020603050405020304" pitchFamily="18" charset="0"/>
                <a:cs typeface="Times New Roman" panose="02020603050405020304" pitchFamily="18" charset="0"/>
              </a:rPr>
              <a:t>Pripravili: organizatorka prehrane Barbara O. </a:t>
            </a:r>
            <a:r>
              <a:rPr lang="sl-SI" dirty="0" err="1" smtClean="0">
                <a:solidFill>
                  <a:srgbClr val="002060"/>
                </a:solidFill>
                <a:latin typeface="Times New Roman" panose="02020603050405020304" pitchFamily="18" charset="0"/>
                <a:cs typeface="Times New Roman" panose="02020603050405020304" pitchFamily="18" charset="0"/>
              </a:rPr>
              <a:t>Kirijakopulos</a:t>
            </a:r>
            <a:r>
              <a:rPr lang="sl-SI" dirty="0" smtClean="0">
                <a:solidFill>
                  <a:srgbClr val="002060"/>
                </a:solidFill>
                <a:latin typeface="Times New Roman" panose="02020603050405020304" pitchFamily="18" charset="0"/>
                <a:cs typeface="Times New Roman" panose="02020603050405020304" pitchFamily="18" charset="0"/>
              </a:rPr>
              <a:t> </a:t>
            </a:r>
            <a:r>
              <a:rPr lang="sl-SI" dirty="0" smtClean="0">
                <a:solidFill>
                  <a:srgbClr val="002060"/>
                </a:solidFill>
                <a:latin typeface="Times New Roman" panose="02020603050405020304" pitchFamily="18" charset="0"/>
                <a:cs typeface="Times New Roman" panose="02020603050405020304" pitchFamily="18" charset="0"/>
              </a:rPr>
              <a:t>in učiteljica Katja </a:t>
            </a:r>
            <a:r>
              <a:rPr lang="sl-SI" dirty="0" smtClean="0">
                <a:solidFill>
                  <a:srgbClr val="002060"/>
                </a:solidFill>
                <a:latin typeface="Times New Roman" panose="02020603050405020304" pitchFamily="18" charset="0"/>
                <a:cs typeface="Times New Roman" panose="02020603050405020304" pitchFamily="18" charset="0"/>
              </a:rPr>
              <a:t>Lep. </a:t>
            </a:r>
            <a:endParaRPr lang="sl-SI" dirty="0" smtClean="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3293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2451100" cy="803275"/>
          </a:xfrm>
        </p:spPr>
        <p:txBody>
          <a:bodyPr>
            <a:normAutofit/>
          </a:bodyPr>
          <a:lstStyle/>
          <a:p>
            <a:r>
              <a:rPr lang="sl-SI" dirty="0" smtClean="0">
                <a:solidFill>
                  <a:srgbClr val="F38562"/>
                </a:solidFill>
                <a:latin typeface="Times New Roman" panose="02020603050405020304" pitchFamily="18" charset="0"/>
                <a:cs typeface="Times New Roman" panose="02020603050405020304" pitchFamily="18" charset="0"/>
              </a:rPr>
              <a:t>6. naloga</a:t>
            </a:r>
            <a:endParaRPr lang="sl-SI" dirty="0">
              <a:solidFill>
                <a:srgbClr val="F38562"/>
              </a:solidFill>
              <a:latin typeface="Times New Roman" panose="02020603050405020304" pitchFamily="18" charset="0"/>
              <a:cs typeface="Times New Roman" panose="02020603050405020304" pitchFamily="18" charset="0"/>
            </a:endParaRPr>
          </a:p>
        </p:txBody>
      </p:sp>
      <p:sp>
        <p:nvSpPr>
          <p:cNvPr id="3" name="Označba mesta vsebine 2"/>
          <p:cNvSpPr>
            <a:spLocks noGrp="1"/>
          </p:cNvSpPr>
          <p:nvPr>
            <p:ph idx="1"/>
          </p:nvPr>
        </p:nvSpPr>
        <p:spPr>
          <a:xfrm>
            <a:off x="673100" y="1600200"/>
            <a:ext cx="10528300" cy="4787899"/>
          </a:xfrm>
        </p:spPr>
        <p:txBody>
          <a:bodyPr>
            <a:normAutofit fontScale="92500"/>
          </a:bodyPr>
          <a:lstStyle/>
          <a:p>
            <a:pPr marL="0" indent="0">
              <a:buNone/>
            </a:pPr>
            <a:r>
              <a:rPr lang="sl-SI" dirty="0" smtClean="0">
                <a:solidFill>
                  <a:srgbClr val="740C0B"/>
                </a:solidFill>
                <a:latin typeface="Times New Roman" panose="02020603050405020304" pitchFamily="18" charset="0"/>
                <a:cs typeface="Times New Roman" panose="02020603050405020304" pitchFamily="18" charset="0"/>
              </a:rPr>
              <a:t>Pepelka je prebirala proso. Ob tem se ni preveč oznojila, ji je pa vzelo veliko časa. </a:t>
            </a:r>
            <a:r>
              <a:rPr lang="sl-SI" dirty="0" smtClean="0">
                <a:solidFill>
                  <a:srgbClr val="740C0B"/>
                </a:solidFill>
                <a:latin typeface="Times New Roman" panose="02020603050405020304" pitchFamily="18" charset="0"/>
                <a:cs typeface="Times New Roman" panose="02020603050405020304" pitchFamily="18" charset="0"/>
              </a:rPr>
              <a:t>Nam </a:t>
            </a:r>
            <a:r>
              <a:rPr lang="sl-SI" dirty="0" smtClean="0">
                <a:solidFill>
                  <a:srgbClr val="740C0B"/>
                </a:solidFill>
                <a:latin typeface="Times New Roman" panose="02020603050405020304" pitchFamily="18" charset="0"/>
                <a:cs typeface="Times New Roman" panose="02020603050405020304" pitchFamily="18" charset="0"/>
              </a:rPr>
              <a:t>prosa na srečo </a:t>
            </a:r>
            <a:r>
              <a:rPr lang="sl-SI" dirty="0" smtClean="0">
                <a:solidFill>
                  <a:srgbClr val="740C0B"/>
                </a:solidFill>
                <a:latin typeface="Times New Roman" panose="02020603050405020304" pitchFamily="18" charset="0"/>
                <a:cs typeface="Times New Roman" panose="02020603050405020304" pitchFamily="18" charset="0"/>
              </a:rPr>
              <a:t>ni potrebno prebirati</a:t>
            </a:r>
            <a:r>
              <a:rPr lang="sl-SI" dirty="0" smtClean="0">
                <a:solidFill>
                  <a:srgbClr val="740C0B"/>
                </a:solidFill>
                <a:latin typeface="Times New Roman" panose="02020603050405020304" pitchFamily="18" charset="0"/>
                <a:cs typeface="Times New Roman" panose="02020603050405020304" pitchFamily="18" charset="0"/>
              </a:rPr>
              <a:t>. </a:t>
            </a:r>
            <a:r>
              <a:rPr lang="sl-SI" b="1" dirty="0" smtClean="0">
                <a:solidFill>
                  <a:srgbClr val="740C0B"/>
                </a:solidFill>
                <a:latin typeface="Times New Roman" panose="02020603050405020304" pitchFamily="18" charset="0"/>
                <a:cs typeface="Times New Roman" panose="02020603050405020304" pitchFamily="18" charset="0"/>
              </a:rPr>
              <a:t>Pridobljen čas boste izkoristili za športno aktivnost. Izberete lahko:</a:t>
            </a:r>
          </a:p>
          <a:p>
            <a:pPr>
              <a:buFontTx/>
              <a:buChar char="-"/>
            </a:pPr>
            <a:r>
              <a:rPr lang="sl-SI" dirty="0" smtClean="0">
                <a:solidFill>
                  <a:srgbClr val="740C0B"/>
                </a:solidFill>
                <a:latin typeface="Times New Roman" panose="02020603050405020304" pitchFamily="18" charset="0"/>
                <a:cs typeface="Times New Roman" panose="02020603050405020304" pitchFamily="18" charset="0"/>
              </a:rPr>
              <a:t>Pohod na sveti Duh (ali kakšno drugo planinsko pot v okolici doma).</a:t>
            </a:r>
          </a:p>
          <a:p>
            <a:pPr>
              <a:buFontTx/>
              <a:buChar char="-"/>
            </a:pPr>
            <a:r>
              <a:rPr lang="sl-SI" dirty="0" smtClean="0">
                <a:solidFill>
                  <a:srgbClr val="740C0B"/>
                </a:solidFill>
                <a:latin typeface="Times New Roman" panose="02020603050405020304" pitchFamily="18" charset="0"/>
                <a:cs typeface="Times New Roman" panose="02020603050405020304" pitchFamily="18" charset="0"/>
              </a:rPr>
              <a:t>Popoldansko telovadbo z družino, ki naj traja vsaj 45 minut. Družinskim članom pokažite 15 vaj za razgibanje telesa in moč. Na primer počepe, izpadni korak, kroženje z rokami, tek na mestu … Ker je od telovadbe v šoli minilo že nekaj dni, si lahko pomagate z naslednjim diapozitivom.</a:t>
            </a:r>
          </a:p>
          <a:p>
            <a:pPr>
              <a:buFontTx/>
              <a:buChar char="-"/>
            </a:pPr>
            <a:r>
              <a:rPr lang="sl-SI" dirty="0" smtClean="0">
                <a:solidFill>
                  <a:srgbClr val="740C0B"/>
                </a:solidFill>
                <a:latin typeface="Times New Roman" panose="02020603050405020304" pitchFamily="18" charset="0"/>
                <a:cs typeface="Times New Roman" panose="02020603050405020304" pitchFamily="18" charset="0"/>
              </a:rPr>
              <a:t>Športno aktivnost lahko naredite tudi čez vikend. </a:t>
            </a:r>
          </a:p>
          <a:p>
            <a:pPr>
              <a:buFontTx/>
              <a:buChar char="-"/>
            </a:pPr>
            <a:endParaRPr lang="sl-SI" dirty="0" smtClean="0">
              <a:solidFill>
                <a:srgbClr val="740C0B"/>
              </a:solidFill>
              <a:latin typeface="Times New Roman" panose="02020603050405020304" pitchFamily="18" charset="0"/>
              <a:cs typeface="Times New Roman" panose="02020603050405020304" pitchFamily="18" charset="0"/>
            </a:endParaRPr>
          </a:p>
          <a:p>
            <a:pPr marL="0" indent="0">
              <a:buNone/>
            </a:pPr>
            <a:r>
              <a:rPr lang="sl-SI" b="1" dirty="0" smtClean="0">
                <a:solidFill>
                  <a:srgbClr val="740C0B"/>
                </a:solidFill>
                <a:latin typeface="Times New Roman" panose="02020603050405020304" pitchFamily="18" charset="0"/>
                <a:cs typeface="Times New Roman" panose="02020603050405020304" pitchFamily="18" charset="0"/>
              </a:rPr>
              <a:t>Fotografijo športne aktivnosti prilepi v spletno učilnico.</a:t>
            </a:r>
            <a:endParaRPr lang="sl-SI" b="1" dirty="0">
              <a:solidFill>
                <a:srgbClr val="740C0B"/>
              </a:solidFill>
              <a:latin typeface="Times New Roman" panose="02020603050405020304" pitchFamily="18" charset="0"/>
              <a:cs typeface="Times New Roman" panose="02020603050405020304" pitchFamily="18" charset="0"/>
            </a:endParaRPr>
          </a:p>
        </p:txBody>
      </p:sp>
      <p:pic>
        <p:nvPicPr>
          <p:cNvPr id="4" name="Slika 3"/>
          <p:cNvPicPr>
            <a:picLocks noChangeAspect="1"/>
          </p:cNvPicPr>
          <p:nvPr/>
        </p:nvPicPr>
        <p:blipFill>
          <a:blip r:embed="rId2"/>
          <a:stretch>
            <a:fillRect/>
          </a:stretch>
        </p:blipFill>
        <p:spPr>
          <a:xfrm>
            <a:off x="9126134" y="4706937"/>
            <a:ext cx="3065866" cy="2112962"/>
          </a:xfrm>
          <a:prstGeom prst="rect">
            <a:avLst/>
          </a:prstGeom>
        </p:spPr>
      </p:pic>
    </p:spTree>
    <p:extLst>
      <p:ext uri="{BB962C8B-B14F-4D97-AF65-F5344CB8AC3E}">
        <p14:creationId xmlns:p14="http://schemas.microsoft.com/office/powerpoint/2010/main" val="3692126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nk-bistrica.si/wp-content/uploads/2020/05/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799" y="431800"/>
            <a:ext cx="4971648" cy="6103070"/>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p:cNvPicPr>
            <a:picLocks noChangeAspect="1"/>
          </p:cNvPicPr>
          <p:nvPr/>
        </p:nvPicPr>
        <p:blipFill>
          <a:blip r:embed="rId3"/>
          <a:stretch>
            <a:fillRect/>
          </a:stretch>
        </p:blipFill>
        <p:spPr>
          <a:xfrm>
            <a:off x="6818082" y="801132"/>
            <a:ext cx="3176588" cy="4881398"/>
          </a:xfrm>
          <a:prstGeom prst="rect">
            <a:avLst/>
          </a:prstGeom>
        </p:spPr>
      </p:pic>
      <p:sp>
        <p:nvSpPr>
          <p:cNvPr id="5" name="PoljeZBesedilom 4"/>
          <p:cNvSpPr txBox="1"/>
          <p:nvPr/>
        </p:nvSpPr>
        <p:spPr>
          <a:xfrm>
            <a:off x="6818082" y="431800"/>
            <a:ext cx="1550424" cy="369332"/>
          </a:xfrm>
          <a:prstGeom prst="rect">
            <a:avLst/>
          </a:prstGeom>
          <a:noFill/>
        </p:spPr>
        <p:txBody>
          <a:bodyPr wrap="none" rtlCol="0">
            <a:spAutoFit/>
          </a:bodyPr>
          <a:lstStyle/>
          <a:p>
            <a:r>
              <a:rPr lang="sl-SI" b="1" dirty="0" smtClean="0">
                <a:solidFill>
                  <a:srgbClr val="F07868"/>
                </a:solidFill>
                <a:latin typeface="Times New Roman" panose="02020603050405020304" pitchFamily="18" charset="0"/>
                <a:cs typeface="Times New Roman" panose="02020603050405020304" pitchFamily="18" charset="0"/>
              </a:rPr>
              <a:t>Raztezne vaje</a:t>
            </a:r>
            <a:endParaRPr lang="sl-SI" b="1" dirty="0">
              <a:solidFill>
                <a:srgbClr val="F07868"/>
              </a:solidFill>
              <a:latin typeface="Times New Roman" panose="02020603050405020304" pitchFamily="18" charset="0"/>
              <a:cs typeface="Times New Roman" panose="02020603050405020304" pitchFamily="18" charset="0"/>
            </a:endParaRPr>
          </a:p>
        </p:txBody>
      </p:sp>
      <p:sp>
        <p:nvSpPr>
          <p:cNvPr id="6" name="Pravokotnik 5"/>
          <p:cNvSpPr/>
          <p:nvPr/>
        </p:nvSpPr>
        <p:spPr>
          <a:xfrm>
            <a:off x="245801" y="6534870"/>
            <a:ext cx="5321300" cy="215444"/>
          </a:xfrm>
          <a:prstGeom prst="rect">
            <a:avLst/>
          </a:prstGeom>
        </p:spPr>
        <p:txBody>
          <a:bodyPr wrap="square">
            <a:spAutoFit/>
          </a:bodyPr>
          <a:lstStyle/>
          <a:p>
            <a:r>
              <a:rPr lang="sl-SI" sz="800" dirty="0"/>
              <a:t>http://www.nk-bistrica.si/vaje-za-igralce-v-casu-4-5-17-5-2020-poudarek-na-tehniki-agilnosti/</a:t>
            </a:r>
          </a:p>
        </p:txBody>
      </p:sp>
    </p:spTree>
    <p:extLst>
      <p:ext uri="{BB962C8B-B14F-4D97-AF65-F5344CB8AC3E}">
        <p14:creationId xmlns:p14="http://schemas.microsoft.com/office/powerpoint/2010/main" val="1768913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rgbClr val="F38562"/>
                </a:solidFill>
                <a:latin typeface="Times New Roman" panose="02020603050405020304" pitchFamily="18" charset="0"/>
                <a:cs typeface="Times New Roman" panose="02020603050405020304" pitchFamily="18" charset="0"/>
              </a:rPr>
              <a:t> 7. </a:t>
            </a:r>
            <a:r>
              <a:rPr lang="sl-SI" dirty="0" smtClean="0">
                <a:solidFill>
                  <a:srgbClr val="F38562"/>
                </a:solidFill>
                <a:latin typeface="Times New Roman" panose="02020603050405020304" pitchFamily="18" charset="0"/>
                <a:cs typeface="Times New Roman" panose="02020603050405020304" pitchFamily="18" charset="0"/>
              </a:rPr>
              <a:t>naloga</a:t>
            </a:r>
            <a:r>
              <a:rPr lang="sl-SI" dirty="0" smtClean="0">
                <a:solidFill>
                  <a:srgbClr val="F38562"/>
                </a:solidFill>
                <a:latin typeface="Times New Roman" panose="02020603050405020304" pitchFamily="18" charset="0"/>
                <a:cs typeface="Times New Roman" panose="02020603050405020304" pitchFamily="18" charset="0"/>
              </a:rPr>
              <a:t>: proso v kulinariki</a:t>
            </a:r>
            <a:endParaRPr lang="sl-SI" dirty="0">
              <a:solidFill>
                <a:srgbClr val="F38562"/>
              </a:solidFill>
              <a:latin typeface="Times New Roman" panose="02020603050405020304" pitchFamily="18" charset="0"/>
              <a:cs typeface="Times New Roman" panose="02020603050405020304" pitchFamily="18" charset="0"/>
            </a:endParaRPr>
          </a:p>
        </p:txBody>
      </p:sp>
      <p:sp>
        <p:nvSpPr>
          <p:cNvPr id="3" name="Označba mesta vsebine 2"/>
          <p:cNvSpPr>
            <a:spLocks noGrp="1"/>
          </p:cNvSpPr>
          <p:nvPr>
            <p:ph idx="1"/>
          </p:nvPr>
        </p:nvSpPr>
        <p:spPr/>
        <p:txBody>
          <a:bodyPr/>
          <a:lstStyle/>
          <a:p>
            <a:pPr marL="0" indent="0" algn="just">
              <a:buNone/>
            </a:pPr>
            <a:r>
              <a:rPr lang="sl-SI" dirty="0" smtClean="0">
                <a:latin typeface="Times New Roman" panose="02020603050405020304" pitchFamily="18" charset="0"/>
                <a:cs typeface="Times New Roman" panose="02020603050405020304" pitchFamily="18" charset="0"/>
              </a:rPr>
              <a:t>Proso je v kulinariki malo pozabljeno živilo, ki pa postaja vsak dan bolj popularno. Zaradi njegove razširjenosti na jedilnih listih najdemo ne samo kaše, ampak veliko sladic kot tudi solat in glavnih jedi. Ker je razširjeno na bližnjem vzhodu, severni Afriki in delih Azije lahko najdemo tudi veliko eksotičnih receptov. </a:t>
            </a:r>
          </a:p>
          <a:p>
            <a:pPr marL="0" indent="0">
              <a:buNone/>
            </a:pPr>
            <a:r>
              <a:rPr lang="sl-SI" dirty="0" smtClean="0">
                <a:latin typeface="Times New Roman" panose="02020603050405020304" pitchFamily="18" charset="0"/>
                <a:cs typeface="Times New Roman" panose="02020603050405020304" pitchFamily="18" charset="0"/>
              </a:rPr>
              <a:t>Nekaj receptov najdeš na naslednjih diapozitivih, lahko pa si kakšnega izmisliš tudi sam. </a:t>
            </a:r>
          </a:p>
          <a:p>
            <a:pPr marL="0" indent="0">
              <a:buNone/>
            </a:pPr>
            <a:endParaRPr lang="sl-SI" dirty="0">
              <a:latin typeface="Times New Roman" panose="02020603050405020304" pitchFamily="18" charset="0"/>
              <a:cs typeface="Times New Roman" panose="02020603050405020304" pitchFamily="18" charset="0"/>
            </a:endParaRPr>
          </a:p>
          <a:p>
            <a:pPr marL="0" indent="0">
              <a:buNone/>
            </a:pPr>
            <a:r>
              <a:rPr lang="sl-SI" b="1" dirty="0" smtClean="0">
                <a:latin typeface="Times New Roman" panose="02020603050405020304" pitchFamily="18" charset="0"/>
                <a:cs typeface="Times New Roman" panose="02020603050405020304" pitchFamily="18" charset="0"/>
              </a:rPr>
              <a:t>Fotografijo pripravljene jedi naloži v spletno učilnico.</a:t>
            </a:r>
            <a:endParaRPr lang="sl-SI"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6893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a:stretch>
            <a:fillRect/>
          </a:stretch>
        </p:blipFill>
        <p:spPr>
          <a:xfrm>
            <a:off x="1600703" y="1989615"/>
            <a:ext cx="8999537" cy="4715986"/>
          </a:xfrm>
          <a:prstGeom prst="rect">
            <a:avLst/>
          </a:prstGeom>
        </p:spPr>
      </p:pic>
      <p:pic>
        <p:nvPicPr>
          <p:cNvPr id="6" name="Slika 5"/>
          <p:cNvPicPr>
            <a:picLocks noChangeAspect="1"/>
          </p:cNvPicPr>
          <p:nvPr/>
        </p:nvPicPr>
        <p:blipFill>
          <a:blip r:embed="rId3"/>
          <a:stretch>
            <a:fillRect/>
          </a:stretch>
        </p:blipFill>
        <p:spPr>
          <a:xfrm>
            <a:off x="6499225" y="137583"/>
            <a:ext cx="5086350" cy="2247900"/>
          </a:xfrm>
          <a:prstGeom prst="rect">
            <a:avLst/>
          </a:prstGeom>
        </p:spPr>
      </p:pic>
      <p:sp>
        <p:nvSpPr>
          <p:cNvPr id="7" name="PoljeZBesedilom 6"/>
          <p:cNvSpPr txBox="1"/>
          <p:nvPr/>
        </p:nvSpPr>
        <p:spPr>
          <a:xfrm>
            <a:off x="202693" y="601934"/>
            <a:ext cx="6296532" cy="1138773"/>
          </a:xfrm>
          <a:prstGeom prst="rect">
            <a:avLst/>
          </a:prstGeom>
          <a:noFill/>
        </p:spPr>
        <p:txBody>
          <a:bodyPr wrap="none" rtlCol="0">
            <a:spAutoFit/>
          </a:bodyPr>
          <a:lstStyle/>
          <a:p>
            <a:r>
              <a:rPr lang="pl-PL" sz="3200" b="1" dirty="0">
                <a:solidFill>
                  <a:srgbClr val="740C0B"/>
                </a:solidFill>
                <a:latin typeface="Times New Roman" panose="02020603050405020304" pitchFamily="18" charset="0"/>
                <a:cs typeface="Times New Roman" panose="02020603050405020304" pitchFamily="18" charset="0"/>
              </a:rPr>
              <a:t>Pečena prosena kaša z jabolki</a:t>
            </a:r>
          </a:p>
          <a:p>
            <a:endParaRPr lang="sl-SI" dirty="0" smtClean="0"/>
          </a:p>
          <a:p>
            <a:r>
              <a:rPr lang="sl-SI" dirty="0" smtClean="0"/>
              <a:t>(recept: https://okusno.je/recept/pecena-prosena-kasa-z-jabolki)</a:t>
            </a:r>
            <a:endParaRPr lang="sl-SI" dirty="0"/>
          </a:p>
        </p:txBody>
      </p:sp>
    </p:spTree>
    <p:extLst>
      <p:ext uri="{BB962C8B-B14F-4D97-AF65-F5344CB8AC3E}">
        <p14:creationId xmlns:p14="http://schemas.microsoft.com/office/powerpoint/2010/main" val="240739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3898900" cy="523875"/>
          </a:xfrm>
        </p:spPr>
        <p:txBody>
          <a:bodyPr>
            <a:noAutofit/>
          </a:bodyPr>
          <a:lstStyle/>
          <a:p>
            <a:r>
              <a:rPr lang="sl-SI" sz="3200" b="1" dirty="0" smtClean="0">
                <a:solidFill>
                  <a:srgbClr val="F07868"/>
                </a:solidFill>
                <a:latin typeface="Times New Roman" panose="02020603050405020304" pitchFamily="18" charset="0"/>
                <a:cs typeface="Times New Roman" panose="02020603050405020304" pitchFamily="18" charset="0"/>
              </a:rPr>
              <a:t>Proseni linški keksi</a:t>
            </a:r>
            <a:endParaRPr lang="sl-SI" sz="3200" b="1" dirty="0">
              <a:solidFill>
                <a:srgbClr val="F07868"/>
              </a:solidFill>
              <a:latin typeface="Times New Roman" panose="02020603050405020304" pitchFamily="18" charset="0"/>
              <a:cs typeface="Times New Roman" panose="02020603050405020304" pitchFamily="18" charset="0"/>
            </a:endParaRPr>
          </a:p>
        </p:txBody>
      </p:sp>
      <p:sp>
        <p:nvSpPr>
          <p:cNvPr id="3" name="Označba mesta vsebine 2"/>
          <p:cNvSpPr>
            <a:spLocks noGrp="1"/>
          </p:cNvSpPr>
          <p:nvPr>
            <p:ph idx="1"/>
          </p:nvPr>
        </p:nvSpPr>
        <p:spPr>
          <a:xfrm>
            <a:off x="609600" y="800100"/>
            <a:ext cx="11137900" cy="5753100"/>
          </a:xfrm>
        </p:spPr>
        <p:txBody>
          <a:bodyPr>
            <a:noAutofit/>
          </a:bodyPr>
          <a:lstStyle/>
          <a:p>
            <a:pPr marL="0" indent="0" algn="just" fontAlgn="base">
              <a:buNone/>
            </a:pPr>
            <a:r>
              <a:rPr lang="sl-SI" sz="1600" dirty="0">
                <a:latin typeface="Times New Roman" panose="02020603050405020304" pitchFamily="18" charset="0"/>
                <a:cs typeface="Times New Roman" panose="02020603050405020304" pitchFamily="18" charset="0"/>
              </a:rPr>
              <a:t>Potrebujemo:</a:t>
            </a:r>
          </a:p>
          <a:p>
            <a:pPr algn="just" fontAlgn="base"/>
            <a:r>
              <a:rPr lang="sl-SI" sz="1600" dirty="0">
                <a:latin typeface="Times New Roman" panose="02020603050405020304" pitchFamily="18" charset="0"/>
                <a:cs typeface="Times New Roman" panose="02020603050405020304" pitchFamily="18" charset="0"/>
              </a:rPr>
              <a:t>310 g prosene moke</a:t>
            </a:r>
          </a:p>
          <a:p>
            <a:pPr algn="just" fontAlgn="base"/>
            <a:r>
              <a:rPr lang="sl-SI" sz="1600" dirty="0">
                <a:latin typeface="Times New Roman" panose="02020603050405020304" pitchFamily="18" charset="0"/>
                <a:cs typeface="Times New Roman" panose="02020603050405020304" pitchFamily="18" charset="0"/>
              </a:rPr>
              <a:t>100 g zmehčanega masla</a:t>
            </a:r>
          </a:p>
          <a:p>
            <a:pPr algn="just" fontAlgn="base"/>
            <a:r>
              <a:rPr lang="sl-SI" sz="1600" dirty="0">
                <a:latin typeface="Times New Roman" panose="02020603050405020304" pitchFamily="18" charset="0"/>
                <a:cs typeface="Times New Roman" panose="02020603050405020304" pitchFamily="18" charset="0"/>
              </a:rPr>
              <a:t>50 g jogurta</a:t>
            </a:r>
          </a:p>
          <a:p>
            <a:pPr algn="just" fontAlgn="base"/>
            <a:r>
              <a:rPr lang="sl-SI" sz="1600" dirty="0">
                <a:latin typeface="Times New Roman" panose="02020603050405020304" pitchFamily="18" charset="0"/>
                <a:cs typeface="Times New Roman" panose="02020603050405020304" pitchFamily="18" charset="0"/>
              </a:rPr>
              <a:t>3 žlice medu</a:t>
            </a:r>
          </a:p>
          <a:p>
            <a:pPr algn="just" fontAlgn="base"/>
            <a:r>
              <a:rPr lang="sl-SI" sz="1600" dirty="0">
                <a:latin typeface="Times New Roman" panose="02020603050405020304" pitchFamily="18" charset="0"/>
                <a:cs typeface="Times New Roman" panose="02020603050405020304" pitchFamily="18" charset="0"/>
              </a:rPr>
              <a:t>nastrgano lupinico ene limone</a:t>
            </a:r>
          </a:p>
          <a:p>
            <a:pPr algn="just" fontAlgn="base"/>
            <a:r>
              <a:rPr lang="sl-SI" sz="1600" dirty="0" err="1">
                <a:latin typeface="Times New Roman" panose="02020603050405020304" pitchFamily="18" charset="0"/>
                <a:cs typeface="Times New Roman" panose="02020603050405020304" pitchFamily="18" charset="0"/>
              </a:rPr>
              <a:t>vanilijo</a:t>
            </a:r>
            <a:r>
              <a:rPr lang="sl-SI" sz="1600" dirty="0">
                <a:latin typeface="Times New Roman" panose="02020603050405020304" pitchFamily="18" charset="0"/>
                <a:cs typeface="Times New Roman" panose="02020603050405020304" pitchFamily="18" charset="0"/>
              </a:rPr>
              <a:t> v prahu po okusu</a:t>
            </a:r>
          </a:p>
          <a:p>
            <a:pPr algn="just" fontAlgn="base"/>
            <a:r>
              <a:rPr lang="sl-SI" sz="1600" dirty="0" smtClean="0">
                <a:latin typeface="Times New Roman" panose="02020603050405020304" pitchFamily="18" charset="0"/>
                <a:cs typeface="Times New Roman" panose="02020603050405020304" pitchFamily="18" charset="0"/>
              </a:rPr>
              <a:t>najljubša marmelada</a:t>
            </a:r>
          </a:p>
          <a:p>
            <a:pPr marL="0" indent="0" algn="just" fontAlgn="base">
              <a:buNone/>
            </a:pPr>
            <a:endParaRPr lang="sl-SI" sz="1600" dirty="0">
              <a:latin typeface="Times New Roman" panose="02020603050405020304" pitchFamily="18" charset="0"/>
              <a:cs typeface="Times New Roman" panose="02020603050405020304" pitchFamily="18" charset="0"/>
            </a:endParaRPr>
          </a:p>
          <a:p>
            <a:pPr marL="0" indent="0" algn="just" fontAlgn="base">
              <a:buNone/>
            </a:pPr>
            <a:r>
              <a:rPr lang="sl-SI" sz="1600" dirty="0">
                <a:latin typeface="Times New Roman" panose="02020603050405020304" pitchFamily="18" charset="0"/>
                <a:cs typeface="Times New Roman" panose="02020603050405020304" pitchFamily="18" charset="0"/>
              </a:rPr>
              <a:t>Iz zgoraj naštetih sestavin (razen marmelade) zamesimo testo. Če se lepi, </a:t>
            </a:r>
            <a:r>
              <a:rPr lang="sl-SI" sz="1600" dirty="0" smtClean="0">
                <a:latin typeface="Times New Roman" panose="02020603050405020304" pitchFamily="18" charset="0"/>
                <a:cs typeface="Times New Roman" panose="02020603050405020304" pitchFamily="18" charset="0"/>
              </a:rPr>
              <a:t>dodamo </a:t>
            </a:r>
            <a:r>
              <a:rPr lang="sl-SI" sz="1600" dirty="0">
                <a:latin typeface="Times New Roman" panose="02020603050405020304" pitchFamily="18" charset="0"/>
                <a:cs typeface="Times New Roman" panose="02020603050405020304" pitchFamily="18" charset="0"/>
              </a:rPr>
              <a:t>še malo moke. Testo </a:t>
            </a:r>
            <a:r>
              <a:rPr lang="sl-SI" sz="1600" dirty="0" smtClean="0">
                <a:latin typeface="Times New Roman" panose="02020603050405020304" pitchFamily="18" charset="0"/>
                <a:cs typeface="Times New Roman" panose="02020603050405020304" pitchFamily="18" charset="0"/>
              </a:rPr>
              <a:t>postavimo </a:t>
            </a:r>
            <a:r>
              <a:rPr lang="sl-SI" sz="1600" dirty="0">
                <a:latin typeface="Times New Roman" panose="02020603050405020304" pitchFamily="18" charset="0"/>
                <a:cs typeface="Times New Roman" panose="02020603050405020304" pitchFamily="18" charset="0"/>
              </a:rPr>
              <a:t>v hladilnik za dobro uro, lahko pa tudi za dlje.</a:t>
            </a:r>
          </a:p>
          <a:p>
            <a:pPr marL="0" indent="0" algn="just" fontAlgn="base">
              <a:buNone/>
            </a:pPr>
            <a:r>
              <a:rPr lang="sl-SI" sz="1600" dirty="0">
                <a:latin typeface="Times New Roman" panose="02020603050405020304" pitchFamily="18" charset="0"/>
                <a:cs typeface="Times New Roman" panose="02020603050405020304" pitchFamily="18" charset="0"/>
              </a:rPr>
              <a:t>Ko je testo pripravljeno, pripravimo dva kosa papirja za peko, med katerima bomo valjali testo. Testo </a:t>
            </a:r>
            <a:r>
              <a:rPr lang="sl-SI" sz="1600" dirty="0" smtClean="0">
                <a:latin typeface="Times New Roman" panose="02020603050405020304" pitchFamily="18" charset="0"/>
                <a:cs typeface="Times New Roman" panose="02020603050405020304" pitchFamily="18" charset="0"/>
              </a:rPr>
              <a:t>razdelimo </a:t>
            </a:r>
            <a:r>
              <a:rPr lang="sl-SI" sz="1600" dirty="0">
                <a:latin typeface="Times New Roman" panose="02020603050405020304" pitchFamily="18" charset="0"/>
                <a:cs typeface="Times New Roman" panose="02020603050405020304" pitchFamily="18" charset="0"/>
              </a:rPr>
              <a:t>na 4 dele, tako je bilo vsak kos lažje valjati</a:t>
            </a:r>
            <a:r>
              <a:rPr lang="sl-SI" sz="1600" dirty="0" smtClean="0">
                <a:latin typeface="Times New Roman" panose="02020603050405020304" pitchFamily="18" charset="0"/>
                <a:cs typeface="Times New Roman" panose="02020603050405020304" pitchFamily="18" charset="0"/>
              </a:rPr>
              <a:t>.</a:t>
            </a:r>
          </a:p>
          <a:p>
            <a:pPr marL="0" indent="0" algn="just" fontAlgn="base">
              <a:buNone/>
            </a:pPr>
            <a:r>
              <a:rPr lang="sl-SI" sz="1600" dirty="0">
                <a:latin typeface="Times New Roman" panose="02020603050405020304" pitchFamily="18" charset="0"/>
                <a:cs typeface="Times New Roman" panose="02020603050405020304" pitchFamily="18" charset="0"/>
              </a:rPr>
              <a:t>Spodnjo plast papirja </a:t>
            </a:r>
            <a:r>
              <a:rPr lang="sl-SI" sz="1600" dirty="0" smtClean="0">
                <a:latin typeface="Times New Roman" panose="02020603050405020304" pitchFamily="18" charset="0"/>
                <a:cs typeface="Times New Roman" panose="02020603050405020304" pitchFamily="18" charset="0"/>
              </a:rPr>
              <a:t>pred </a:t>
            </a:r>
            <a:r>
              <a:rPr lang="sl-SI" sz="1600" dirty="0">
                <a:latin typeface="Times New Roman" panose="02020603050405020304" pitchFamily="18" charset="0"/>
                <a:cs typeface="Times New Roman" panose="02020603050405020304" pitchFamily="18" charset="0"/>
              </a:rPr>
              <a:t>valjanjem nekoliko </a:t>
            </a:r>
            <a:r>
              <a:rPr lang="sl-SI" sz="1600" dirty="0" smtClean="0">
                <a:latin typeface="Times New Roman" panose="02020603050405020304" pitchFamily="18" charset="0"/>
                <a:cs typeface="Times New Roman" panose="02020603050405020304" pitchFamily="18" charset="0"/>
              </a:rPr>
              <a:t>posujemo </a:t>
            </a:r>
            <a:r>
              <a:rPr lang="sl-SI" sz="1600" dirty="0">
                <a:latin typeface="Times New Roman" panose="02020603050405020304" pitchFamily="18" charset="0"/>
                <a:cs typeface="Times New Roman" panose="02020603050405020304" pitchFamily="18" charset="0"/>
              </a:rPr>
              <a:t>s proseno moko, zato da kasneje lahko z lopatko enostavno dvignemo z modelčki  izrezljane piškote. Testo razvaljamo na 3-4 mm debelo plast. Izrežemo polne piškote in piškote s prazno sredico.</a:t>
            </a:r>
          </a:p>
          <a:p>
            <a:pPr marL="0" indent="0" algn="just" fontAlgn="base">
              <a:buNone/>
            </a:pPr>
            <a:r>
              <a:rPr lang="sl-SI" sz="1600" dirty="0">
                <a:latin typeface="Times New Roman" panose="02020603050405020304" pitchFamily="18" charset="0"/>
                <a:cs typeface="Times New Roman" panose="02020603050405020304" pitchFamily="18" charset="0"/>
              </a:rPr>
              <a:t>Pečico 10 minut pred peko segrejemo na 180°C. Piškote pečemo približno 12 minut, toliko, da  postanejo lepe zlatorumene barve.</a:t>
            </a:r>
          </a:p>
          <a:p>
            <a:pPr marL="0" indent="0" algn="just" fontAlgn="base">
              <a:buNone/>
            </a:pPr>
            <a:r>
              <a:rPr lang="sl-SI" sz="1600" dirty="0">
                <a:latin typeface="Times New Roman" panose="02020603050405020304" pitchFamily="18" charset="0"/>
                <a:cs typeface="Times New Roman" panose="02020603050405020304" pitchFamily="18" charset="0"/>
              </a:rPr>
              <a:t>Ko se ohladijo, spodnji polni del piškota namažemo z marmelado, nanj pa položimo še zgornji del s prazno sredico.</a:t>
            </a:r>
          </a:p>
          <a:p>
            <a:pPr algn="just" fontAlgn="base"/>
            <a:endParaRPr lang="sl-SI" sz="1600" dirty="0">
              <a:latin typeface="Times New Roman" panose="02020603050405020304" pitchFamily="18" charset="0"/>
              <a:cs typeface="Times New Roman" panose="02020603050405020304" pitchFamily="18" charset="0"/>
            </a:endParaRPr>
          </a:p>
          <a:p>
            <a:pPr algn="just"/>
            <a:endParaRPr lang="sl-SI" sz="1600" dirty="0">
              <a:latin typeface="Times New Roman" panose="02020603050405020304" pitchFamily="18" charset="0"/>
              <a:cs typeface="Times New Roman" panose="02020603050405020304" pitchFamily="18" charset="0"/>
            </a:endParaRPr>
          </a:p>
        </p:txBody>
      </p:sp>
      <p:pic>
        <p:nvPicPr>
          <p:cNvPr id="18434" name="Picture 2" descr="Piškoti z marmelad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3399" y="588962"/>
            <a:ext cx="4460875" cy="2796013"/>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p:cNvSpPr txBox="1"/>
          <p:nvPr/>
        </p:nvSpPr>
        <p:spPr>
          <a:xfrm>
            <a:off x="609600" y="6426242"/>
            <a:ext cx="4049507" cy="253916"/>
          </a:xfrm>
          <a:prstGeom prst="rect">
            <a:avLst/>
          </a:prstGeom>
          <a:noFill/>
        </p:spPr>
        <p:txBody>
          <a:bodyPr wrap="none" rtlCol="0">
            <a:spAutoFit/>
          </a:bodyPr>
          <a:lstStyle/>
          <a:p>
            <a:r>
              <a:rPr lang="sl-SI" sz="1050" dirty="0"/>
              <a:t>Vir: https://zapecenkruh.wordpress.com/tag/piskoti-iz-prosene-moke/</a:t>
            </a:r>
          </a:p>
        </p:txBody>
      </p:sp>
    </p:spTree>
    <p:extLst>
      <p:ext uri="{BB962C8B-B14F-4D97-AF65-F5344CB8AC3E}">
        <p14:creationId xmlns:p14="http://schemas.microsoft.com/office/powerpoint/2010/main" val="3029348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08000" y="225425"/>
            <a:ext cx="2044700" cy="523875"/>
          </a:xfrm>
        </p:spPr>
        <p:txBody>
          <a:bodyPr>
            <a:normAutofit fontScale="90000"/>
          </a:bodyPr>
          <a:lstStyle/>
          <a:p>
            <a:r>
              <a:rPr lang="sl-SI" b="1" dirty="0" err="1" smtClean="0">
                <a:solidFill>
                  <a:srgbClr val="80AC45"/>
                </a:solidFill>
                <a:latin typeface="Times New Roman" panose="02020603050405020304" pitchFamily="18" charset="0"/>
                <a:cs typeface="Times New Roman" panose="02020603050405020304" pitchFamily="18" charset="0"/>
              </a:rPr>
              <a:t>Kašota</a:t>
            </a:r>
            <a:endParaRPr lang="sl-SI" b="1" dirty="0">
              <a:solidFill>
                <a:srgbClr val="80AC45"/>
              </a:solidFill>
              <a:latin typeface="Times New Roman" panose="02020603050405020304" pitchFamily="18" charset="0"/>
              <a:cs typeface="Times New Roman" panose="02020603050405020304" pitchFamily="18" charset="0"/>
            </a:endParaRPr>
          </a:p>
        </p:txBody>
      </p:sp>
      <p:sp>
        <p:nvSpPr>
          <p:cNvPr id="3" name="Označba mesta vsebine 2"/>
          <p:cNvSpPr>
            <a:spLocks noGrp="1"/>
          </p:cNvSpPr>
          <p:nvPr>
            <p:ph idx="1"/>
          </p:nvPr>
        </p:nvSpPr>
        <p:spPr>
          <a:xfrm>
            <a:off x="368300" y="889000"/>
            <a:ext cx="6375400" cy="5499100"/>
          </a:xfrm>
        </p:spPr>
        <p:txBody>
          <a:bodyPr>
            <a:noAutofit/>
          </a:bodyPr>
          <a:lstStyle/>
          <a:p>
            <a:pPr marL="0" indent="0">
              <a:buNone/>
            </a:pPr>
            <a:r>
              <a:rPr lang="sl-SI" sz="1600" dirty="0" smtClean="0">
                <a:latin typeface="Times New Roman" panose="02020603050405020304" pitchFamily="18" charset="0"/>
                <a:cs typeface="Times New Roman" panose="02020603050405020304" pitchFamily="18" charset="0"/>
              </a:rPr>
              <a:t>Nasitna </a:t>
            </a:r>
            <a:r>
              <a:rPr lang="sl-SI" sz="1600" dirty="0" err="1">
                <a:latin typeface="Times New Roman" panose="02020603050405020304" pitchFamily="18" charset="0"/>
                <a:cs typeface="Times New Roman" panose="02020603050405020304" pitchFamily="18" charset="0"/>
              </a:rPr>
              <a:t>kašota</a:t>
            </a:r>
            <a:r>
              <a:rPr lang="sl-SI" sz="1600" dirty="0">
                <a:latin typeface="Times New Roman" panose="02020603050405020304" pitchFamily="18" charset="0"/>
                <a:cs typeface="Times New Roman" panose="02020603050405020304" pitchFamily="18" charset="0"/>
              </a:rPr>
              <a:t> je lahko zajtrk, malica za s seboj, v dobri družbi pa kosilo.</a:t>
            </a:r>
          </a:p>
          <a:p>
            <a:pPr marL="0" indent="0">
              <a:buNone/>
            </a:pPr>
            <a:r>
              <a:rPr lang="sl-SI" sz="1600" dirty="0" smtClean="0">
                <a:latin typeface="Times New Roman" panose="02020603050405020304" pitchFamily="18" charset="0"/>
                <a:cs typeface="Times New Roman" panose="02020603050405020304" pitchFamily="18" charset="0"/>
              </a:rPr>
              <a:t>Sestavine </a:t>
            </a:r>
            <a:r>
              <a:rPr lang="sl-SI" sz="1600" dirty="0">
                <a:latin typeface="Times New Roman" panose="02020603050405020304" pitchFamily="18" charset="0"/>
                <a:cs typeface="Times New Roman" panose="02020603050405020304" pitchFamily="18" charset="0"/>
              </a:rPr>
              <a:t>za 2 </a:t>
            </a:r>
            <a:r>
              <a:rPr lang="sl-SI" sz="1600" dirty="0" smtClean="0">
                <a:latin typeface="Times New Roman" panose="02020603050405020304" pitchFamily="18" charset="0"/>
                <a:cs typeface="Times New Roman" panose="02020603050405020304" pitchFamily="18" charset="0"/>
              </a:rPr>
              <a:t>osebi : 150 </a:t>
            </a:r>
            <a:r>
              <a:rPr lang="sl-SI" sz="1600" dirty="0">
                <a:latin typeface="Times New Roman" panose="02020603050405020304" pitchFamily="18" charset="0"/>
                <a:cs typeface="Times New Roman" panose="02020603050405020304" pitchFamily="18" charset="0"/>
              </a:rPr>
              <a:t>g prosene </a:t>
            </a:r>
            <a:r>
              <a:rPr lang="sl-SI" sz="1600" dirty="0" smtClean="0">
                <a:latin typeface="Times New Roman" panose="02020603050405020304" pitchFamily="18" charset="0"/>
                <a:cs typeface="Times New Roman" panose="02020603050405020304" pitchFamily="18" charset="0"/>
              </a:rPr>
              <a:t>kaše, 2 korenčka, </a:t>
            </a:r>
            <a:r>
              <a:rPr lang="sl-SI" sz="1600" dirty="0">
                <a:latin typeface="Times New Roman" panose="02020603050405020304" pitchFamily="18" charset="0"/>
                <a:cs typeface="Times New Roman" panose="02020603050405020304" pitchFamily="18" charset="0"/>
              </a:rPr>
              <a:t>skodelica zamrznjenega </a:t>
            </a:r>
            <a:r>
              <a:rPr lang="sl-SI" sz="1600" dirty="0" smtClean="0">
                <a:latin typeface="Times New Roman" panose="02020603050405020304" pitchFamily="18" charset="0"/>
                <a:cs typeface="Times New Roman" panose="02020603050405020304" pitchFamily="18" charset="0"/>
              </a:rPr>
              <a:t>graha, list ohrovta, rdeča čebula, svež </a:t>
            </a:r>
            <a:r>
              <a:rPr lang="sl-SI" sz="1600" dirty="0">
                <a:latin typeface="Times New Roman" panose="02020603050405020304" pitchFamily="18" charset="0"/>
                <a:cs typeface="Times New Roman" panose="02020603050405020304" pitchFamily="18" charset="0"/>
              </a:rPr>
              <a:t>peteršilj ali </a:t>
            </a:r>
            <a:r>
              <a:rPr lang="sl-SI" sz="1600" dirty="0" smtClean="0">
                <a:latin typeface="Times New Roman" panose="02020603050405020304" pitchFamily="18" charset="0"/>
                <a:cs typeface="Times New Roman" panose="02020603050405020304" pitchFamily="18" charset="0"/>
              </a:rPr>
              <a:t>koriander, sol </a:t>
            </a:r>
            <a:r>
              <a:rPr lang="sl-SI" sz="1600" dirty="0">
                <a:latin typeface="Times New Roman" panose="02020603050405020304" pitchFamily="18" charset="0"/>
                <a:cs typeface="Times New Roman" panose="02020603050405020304" pitchFamily="18" charset="0"/>
              </a:rPr>
              <a:t>in </a:t>
            </a:r>
            <a:r>
              <a:rPr lang="sl-SI" sz="1600" dirty="0" smtClean="0">
                <a:latin typeface="Times New Roman" panose="02020603050405020304" pitchFamily="18" charset="0"/>
                <a:cs typeface="Times New Roman" panose="02020603050405020304" pitchFamily="18" charset="0"/>
              </a:rPr>
              <a:t>poper, mešanica začimb, </a:t>
            </a:r>
            <a:r>
              <a:rPr lang="sl-SI" sz="1600" dirty="0">
                <a:latin typeface="Times New Roman" panose="02020603050405020304" pitchFamily="18" charset="0"/>
                <a:cs typeface="Times New Roman" panose="02020603050405020304" pitchFamily="18" charset="0"/>
              </a:rPr>
              <a:t>olje</a:t>
            </a:r>
          </a:p>
          <a:p>
            <a:pPr marL="0" indent="0">
              <a:buNone/>
            </a:pPr>
            <a:r>
              <a:rPr lang="sl-SI" sz="1600" dirty="0">
                <a:latin typeface="Times New Roman" panose="02020603050405020304" pitchFamily="18" charset="0"/>
                <a:cs typeface="Times New Roman" panose="02020603050405020304" pitchFamily="18" charset="0"/>
              </a:rPr>
              <a:t>Priprava</a:t>
            </a:r>
          </a:p>
          <a:p>
            <a:r>
              <a:rPr lang="sl-SI" sz="1600" dirty="0">
                <a:latin typeface="Times New Roman" panose="02020603050405020304" pitchFamily="18" charset="0"/>
                <a:cs typeface="Times New Roman" panose="02020603050405020304" pitchFamily="18" charset="0"/>
              </a:rPr>
              <a:t>1. Proseno kašo speremo na gostem cedilu z zelo vročo vodo, da se speni. Tako odstranimo grenko maščobo z ovojnice. Skuhamo jo v malo slane vode, raje sproti dolivajmo, da bo na koncu brez tekočine. Razmerje med vodo in kašo je en del kaše, dva dela vode, kot bi kuhali riž. Kuhana bo nekje v dvajsetih minutah, vmes premešamo po dnu.</a:t>
            </a:r>
          </a:p>
          <a:p>
            <a:r>
              <a:rPr lang="sl-SI" sz="1600" dirty="0">
                <a:latin typeface="Times New Roman" panose="02020603050405020304" pitchFamily="18" charset="0"/>
                <a:cs typeface="Times New Roman" panose="02020603050405020304" pitchFamily="18" charset="0"/>
              </a:rPr>
              <a:t>2. Ko je kaša že mehka, izključimo in pustimo v pokriti posodi, da se lepo napne. Čez nekaj minut jo le še razrahljamo z vilicami.</a:t>
            </a:r>
          </a:p>
          <a:p>
            <a:r>
              <a:rPr lang="sl-SI" sz="1600" dirty="0">
                <a:latin typeface="Times New Roman" panose="02020603050405020304" pitchFamily="18" charset="0"/>
                <a:cs typeface="Times New Roman" panose="02020603050405020304" pitchFamily="18" charset="0"/>
              </a:rPr>
              <a:t>3. Korenček narežimo na palčke in na kolobarje. Ohrovt drobno narežemo. Nasekljamo čebulo. Rdeča čebula je sladka in doda barvo bledi kaši.</a:t>
            </a:r>
          </a:p>
          <a:p>
            <a:r>
              <a:rPr lang="sl-SI" sz="1600" dirty="0">
                <a:latin typeface="Times New Roman" panose="02020603050405020304" pitchFamily="18" charset="0"/>
                <a:cs typeface="Times New Roman" panose="02020603050405020304" pitchFamily="18" charset="0"/>
              </a:rPr>
              <a:t>4. V večji ponvi s pokrovom na olju popražimo čebulo, nato korenček in nazadnje, ko je olje že oranžno obarvano, še grah in ohrovt. Solimo, popopramo in močno začinimo z najljubšo mešanico začimb. Lahko je malo pikantna.</a:t>
            </a:r>
          </a:p>
          <a:p>
            <a:r>
              <a:rPr lang="sl-SI" sz="1600" dirty="0">
                <a:latin typeface="Times New Roman" panose="02020603050405020304" pitchFamily="18" charset="0"/>
                <a:cs typeface="Times New Roman" panose="02020603050405020304" pitchFamily="18" charset="0"/>
              </a:rPr>
              <a:t>5. Pokrito dušimo pri nizki temperaturi, da se zelenjava zmehča. Če je treba, dolijmo kakšno žlico vode. V dušeno zelenjavo narahlo primešamo razrahljano kašo. Posipamo s svežimi zelišči.</a:t>
            </a:r>
          </a:p>
        </p:txBody>
      </p:sp>
      <p:pic>
        <p:nvPicPr>
          <p:cNvPr id="16386" name="Picture 2" descr="https://odprtakuhinja.delo.si/wp-content/uploads/2020/01/Odprtakuhinja-kasot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6041" y="1825625"/>
            <a:ext cx="4436533" cy="3327400"/>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p:cNvSpPr/>
          <p:nvPr/>
        </p:nvSpPr>
        <p:spPr>
          <a:xfrm>
            <a:off x="8016874" y="6388100"/>
            <a:ext cx="3695700" cy="215444"/>
          </a:xfrm>
          <a:prstGeom prst="rect">
            <a:avLst/>
          </a:prstGeom>
        </p:spPr>
        <p:txBody>
          <a:bodyPr wrap="square">
            <a:spAutoFit/>
          </a:bodyPr>
          <a:lstStyle/>
          <a:p>
            <a:r>
              <a:rPr lang="sl-SI" sz="800" dirty="0" smtClean="0"/>
              <a:t>Vir: https</a:t>
            </a:r>
            <a:r>
              <a:rPr lang="sl-SI" sz="800" dirty="0"/>
              <a:t>://odprtakuhinja.delo.si/recepti/kasota-odlicna-jed-iz-prosene-kase/</a:t>
            </a:r>
          </a:p>
        </p:txBody>
      </p:sp>
    </p:spTree>
    <p:extLst>
      <p:ext uri="{BB962C8B-B14F-4D97-AF65-F5344CB8AC3E}">
        <p14:creationId xmlns:p14="http://schemas.microsoft.com/office/powerpoint/2010/main" val="217368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482600" y="987424"/>
            <a:ext cx="5486400" cy="5337175"/>
          </a:xfrm>
        </p:spPr>
        <p:txBody>
          <a:bodyPr>
            <a:noAutofit/>
          </a:bodyPr>
          <a:lstStyle/>
          <a:p>
            <a:pPr marL="0" indent="0" algn="just" fontAlgn="base">
              <a:buNone/>
            </a:pPr>
            <a:r>
              <a:rPr lang="sl-SI" sz="1600" b="1" dirty="0">
                <a:latin typeface="Times New Roman" panose="02020603050405020304" pitchFamily="18" charset="0"/>
                <a:cs typeface="Times New Roman" panose="02020603050405020304" pitchFamily="18" charset="0"/>
              </a:rPr>
              <a:t>Za 6 manjših </a:t>
            </a:r>
            <a:r>
              <a:rPr lang="sl-SI" sz="1600" b="1" dirty="0" smtClean="0">
                <a:latin typeface="Times New Roman" panose="02020603050405020304" pitchFamily="18" charset="0"/>
                <a:cs typeface="Times New Roman" panose="02020603050405020304" pitchFamily="18" charset="0"/>
              </a:rPr>
              <a:t>polpetov potrebujemo:</a:t>
            </a:r>
            <a:endParaRPr lang="sl-SI" sz="1600" dirty="0">
              <a:latin typeface="Times New Roman" panose="02020603050405020304" pitchFamily="18" charset="0"/>
              <a:cs typeface="Times New Roman" panose="02020603050405020304" pitchFamily="18" charset="0"/>
            </a:endParaRPr>
          </a:p>
          <a:p>
            <a:pPr marL="0" indent="0" algn="just" fontAlgn="base">
              <a:buNone/>
            </a:pPr>
            <a:r>
              <a:rPr lang="sl-SI" sz="1600" dirty="0" smtClean="0">
                <a:latin typeface="Times New Roman" panose="02020603050405020304" pitchFamily="18" charset="0"/>
                <a:cs typeface="Times New Roman" panose="02020603050405020304" pitchFamily="18" charset="0"/>
              </a:rPr>
              <a:t> </a:t>
            </a:r>
            <a:r>
              <a:rPr lang="sl-SI" sz="1600" dirty="0">
                <a:latin typeface="Times New Roman" panose="02020603050405020304" pitchFamily="18" charset="0"/>
                <a:cs typeface="Times New Roman" panose="02020603050405020304" pitchFamily="18" charset="0"/>
              </a:rPr>
              <a:t>50 g prosene </a:t>
            </a:r>
            <a:r>
              <a:rPr lang="sl-SI" sz="1600" dirty="0" smtClean="0">
                <a:latin typeface="Times New Roman" panose="02020603050405020304" pitchFamily="18" charset="0"/>
                <a:cs typeface="Times New Roman" panose="02020603050405020304" pitchFamily="18" charset="0"/>
              </a:rPr>
              <a:t>kaše,  </a:t>
            </a:r>
            <a:r>
              <a:rPr lang="sl-SI" sz="1600" dirty="0">
                <a:latin typeface="Times New Roman" panose="02020603050405020304" pitchFamily="18" charset="0"/>
                <a:cs typeface="Times New Roman" panose="02020603050405020304" pitchFamily="18" charset="0"/>
              </a:rPr>
              <a:t>120 ml jušne </a:t>
            </a:r>
            <a:r>
              <a:rPr lang="sl-SI" sz="1600" dirty="0" smtClean="0">
                <a:latin typeface="Times New Roman" panose="02020603050405020304" pitchFamily="18" charset="0"/>
                <a:cs typeface="Times New Roman" panose="02020603050405020304" pitchFamily="18" charset="0"/>
              </a:rPr>
              <a:t>osnove,  </a:t>
            </a:r>
            <a:r>
              <a:rPr lang="sl-SI" sz="1600" dirty="0">
                <a:latin typeface="Times New Roman" panose="02020603050405020304" pitchFamily="18" charset="0"/>
                <a:cs typeface="Times New Roman" panose="02020603050405020304" pitchFamily="18" charset="0"/>
              </a:rPr>
              <a:t>1 </a:t>
            </a:r>
            <a:r>
              <a:rPr lang="sl-SI" sz="1600" dirty="0" smtClean="0">
                <a:latin typeface="Times New Roman" panose="02020603050405020304" pitchFamily="18" charset="0"/>
                <a:cs typeface="Times New Roman" panose="02020603050405020304" pitchFamily="18" charset="0"/>
              </a:rPr>
              <a:t>jajce, 25 </a:t>
            </a:r>
            <a:r>
              <a:rPr lang="sl-SI" sz="1600" dirty="0">
                <a:latin typeface="Times New Roman" panose="02020603050405020304" pitchFamily="18" charset="0"/>
                <a:cs typeface="Times New Roman" panose="02020603050405020304" pitchFamily="18" charset="0"/>
              </a:rPr>
              <a:t>g grškega </a:t>
            </a:r>
            <a:r>
              <a:rPr lang="sl-SI" sz="1600" dirty="0" smtClean="0">
                <a:latin typeface="Times New Roman" panose="02020603050405020304" pitchFamily="18" charset="0"/>
                <a:cs typeface="Times New Roman" panose="02020603050405020304" pitchFamily="18" charset="0"/>
              </a:rPr>
              <a:t>jogurta, 2 korenja, 3-4 </a:t>
            </a:r>
            <a:r>
              <a:rPr lang="sl-SI" sz="1600" dirty="0">
                <a:latin typeface="Times New Roman" panose="02020603050405020304" pitchFamily="18" charset="0"/>
                <a:cs typeface="Times New Roman" panose="02020603050405020304" pitchFamily="18" charset="0"/>
              </a:rPr>
              <a:t>sesekljane črne </a:t>
            </a:r>
            <a:r>
              <a:rPr lang="sl-SI" sz="1600" dirty="0" smtClean="0">
                <a:latin typeface="Times New Roman" panose="02020603050405020304" pitchFamily="18" charset="0"/>
                <a:cs typeface="Times New Roman" panose="02020603050405020304" pitchFamily="18" charset="0"/>
              </a:rPr>
              <a:t>olive,  </a:t>
            </a:r>
            <a:r>
              <a:rPr lang="sl-SI" sz="1600" dirty="0">
                <a:latin typeface="Times New Roman" panose="02020603050405020304" pitchFamily="18" charset="0"/>
                <a:cs typeface="Times New Roman" panose="02020603050405020304" pitchFamily="18" charset="0"/>
              </a:rPr>
              <a:t>list sesekljanega </a:t>
            </a:r>
            <a:r>
              <a:rPr lang="sl-SI" sz="1600" dirty="0" err="1" smtClean="0">
                <a:latin typeface="Times New Roman" panose="02020603050405020304" pitchFamily="18" charset="0"/>
                <a:cs typeface="Times New Roman" panose="02020603050405020304" pitchFamily="18" charset="0"/>
              </a:rPr>
              <a:t>žajbla</a:t>
            </a:r>
            <a:r>
              <a:rPr lang="sl-SI" sz="1600" dirty="0" smtClean="0">
                <a:latin typeface="Times New Roman" panose="02020603050405020304" pitchFamily="18" charset="0"/>
                <a:cs typeface="Times New Roman" panose="02020603050405020304" pitchFamily="18" charset="0"/>
              </a:rPr>
              <a:t>, vejica </a:t>
            </a:r>
            <a:r>
              <a:rPr lang="sl-SI" sz="1600" dirty="0">
                <a:latin typeface="Times New Roman" panose="02020603050405020304" pitchFamily="18" charset="0"/>
                <a:cs typeface="Times New Roman" panose="02020603050405020304" pitchFamily="18" charset="0"/>
              </a:rPr>
              <a:t>sesekljanega </a:t>
            </a:r>
            <a:r>
              <a:rPr lang="sl-SI" sz="1600" dirty="0" smtClean="0">
                <a:latin typeface="Times New Roman" panose="02020603050405020304" pitchFamily="18" charset="0"/>
                <a:cs typeface="Times New Roman" panose="02020603050405020304" pitchFamily="18" charset="0"/>
              </a:rPr>
              <a:t>rožmarina, sol</a:t>
            </a:r>
            <a:r>
              <a:rPr lang="sl-SI" sz="1600" dirty="0">
                <a:latin typeface="Times New Roman" panose="02020603050405020304" pitchFamily="18" charset="0"/>
                <a:cs typeface="Times New Roman" panose="02020603050405020304" pitchFamily="18" charset="0"/>
              </a:rPr>
              <a:t>, </a:t>
            </a:r>
            <a:r>
              <a:rPr lang="sl-SI" sz="1600" dirty="0" smtClean="0">
                <a:latin typeface="Times New Roman" panose="02020603050405020304" pitchFamily="18" charset="0"/>
                <a:cs typeface="Times New Roman" panose="02020603050405020304" pitchFamily="18" charset="0"/>
              </a:rPr>
              <a:t>poper, olje</a:t>
            </a:r>
            <a:endParaRPr lang="sl-SI" sz="1600" dirty="0">
              <a:latin typeface="Times New Roman" panose="02020603050405020304" pitchFamily="18" charset="0"/>
              <a:cs typeface="Times New Roman" panose="02020603050405020304" pitchFamily="18" charset="0"/>
            </a:endParaRPr>
          </a:p>
          <a:p>
            <a:pPr marL="0" indent="0" algn="just" fontAlgn="base">
              <a:buNone/>
            </a:pPr>
            <a:r>
              <a:rPr lang="sl-SI" sz="1600" b="1" dirty="0" smtClean="0">
                <a:latin typeface="Times New Roman" panose="02020603050405020304" pitchFamily="18" charset="0"/>
                <a:cs typeface="Times New Roman" panose="02020603050405020304" pitchFamily="18" charset="0"/>
              </a:rPr>
              <a:t>Postopek</a:t>
            </a:r>
            <a:r>
              <a:rPr lang="sl-SI" sz="1600" b="1" dirty="0">
                <a:latin typeface="Times New Roman" panose="02020603050405020304" pitchFamily="18" charset="0"/>
                <a:cs typeface="Times New Roman" panose="02020603050405020304" pitchFamily="18" charset="0"/>
              </a:rPr>
              <a:t>:</a:t>
            </a:r>
            <a:endParaRPr lang="sl-SI" sz="1600" dirty="0">
              <a:latin typeface="Times New Roman" panose="02020603050405020304" pitchFamily="18" charset="0"/>
              <a:cs typeface="Times New Roman" panose="02020603050405020304" pitchFamily="18" charset="0"/>
            </a:endParaRPr>
          </a:p>
          <a:p>
            <a:pPr marL="0" indent="0" algn="just" fontAlgn="base">
              <a:buNone/>
            </a:pPr>
            <a:r>
              <a:rPr lang="sl-SI" sz="1600" dirty="0">
                <a:latin typeface="Times New Roman" panose="02020603050405020304" pitchFamily="18" charset="0"/>
                <a:cs typeface="Times New Roman" panose="02020603050405020304" pitchFamily="18" charset="0"/>
              </a:rPr>
              <a:t>V jušni osnovi skuhamo proseno kašo in jo ohladimo. Rumenjak zmešamo z drobno nasekljanim rožmarinom, </a:t>
            </a:r>
            <a:r>
              <a:rPr lang="sl-SI" sz="1600" dirty="0" err="1">
                <a:latin typeface="Times New Roman" panose="02020603050405020304" pitchFamily="18" charset="0"/>
                <a:cs typeface="Times New Roman" panose="02020603050405020304" pitchFamily="18" charset="0"/>
              </a:rPr>
              <a:t>žajblom</a:t>
            </a:r>
            <a:r>
              <a:rPr lang="sl-SI" sz="1600" dirty="0">
                <a:latin typeface="Times New Roman" panose="02020603050405020304" pitchFamily="18" charset="0"/>
                <a:cs typeface="Times New Roman" panose="02020603050405020304" pitchFamily="18" charset="0"/>
              </a:rPr>
              <a:t>, olivami, jogurtom ter naribanim korenjem. Mešanici dodamo kašo, sol in poper. Nato vmešamo še beljak, ki ga pred tem s ščepcem soli stepemo v trd sneg. Na maščobi iz obeh strani popečemo polpete. Počasi, na srednji temperaturi. Za en polpet potrebujemo 1-2 jedilni žlici mase.</a:t>
            </a:r>
          </a:p>
          <a:p>
            <a:pPr marL="0" indent="0" algn="just">
              <a:buNone/>
            </a:pPr>
            <a:r>
              <a:rPr lang="sl-SI" sz="1600" dirty="0">
                <a:latin typeface="Times New Roman" panose="02020603050405020304" pitchFamily="18" charset="0"/>
                <a:cs typeface="Times New Roman" panose="02020603050405020304" pitchFamily="18" charset="0"/>
                <a:hlinkClick r:id="rId2"/>
              </a:rPr>
              <a:t/>
            </a:r>
            <a:br>
              <a:rPr lang="sl-SI" sz="1600" dirty="0">
                <a:latin typeface="Times New Roman" panose="02020603050405020304" pitchFamily="18" charset="0"/>
                <a:cs typeface="Times New Roman" panose="02020603050405020304" pitchFamily="18" charset="0"/>
                <a:hlinkClick r:id="rId2"/>
              </a:rPr>
            </a:br>
            <a:r>
              <a:rPr lang="sl-SI" sz="1600" dirty="0">
                <a:latin typeface="Times New Roman" panose="02020603050405020304" pitchFamily="18" charset="0"/>
                <a:cs typeface="Times New Roman" panose="02020603050405020304" pitchFamily="18" charset="0"/>
              </a:rPr>
              <a:t>Okus polpetov je odličen, kljub temu da so to vsekakor prej kot tipični polpeti iz mletega mesa. So rahli, a čvrsti hkrati. Lahko jih jemo z vilicami ali preprosto primemo v roke. Zlahka jih odneseš s seboj, v šolo, </a:t>
            </a:r>
            <a:r>
              <a:rPr lang="sl-SI" sz="1600" dirty="0" smtClean="0">
                <a:latin typeface="Times New Roman" panose="02020603050405020304" pitchFamily="18" charset="0"/>
                <a:cs typeface="Times New Roman" panose="02020603050405020304" pitchFamily="18" charset="0"/>
              </a:rPr>
              <a:t>v </a:t>
            </a:r>
            <a:r>
              <a:rPr lang="sl-SI" sz="1600" dirty="0">
                <a:latin typeface="Times New Roman" panose="02020603050405020304" pitchFamily="18" charset="0"/>
                <a:cs typeface="Times New Roman" panose="02020603050405020304" pitchFamily="18" charset="0"/>
              </a:rPr>
              <a:t>službo ali na </a:t>
            </a:r>
            <a:r>
              <a:rPr lang="sl-SI" sz="1600" dirty="0" smtClean="0">
                <a:latin typeface="Times New Roman" panose="02020603050405020304" pitchFamily="18" charset="0"/>
                <a:cs typeface="Times New Roman" panose="02020603050405020304" pitchFamily="18" charset="0"/>
              </a:rPr>
              <a:t>izlet …</a:t>
            </a:r>
            <a:endParaRPr lang="sl-SI" sz="1600" dirty="0">
              <a:latin typeface="Times New Roman" panose="02020603050405020304" pitchFamily="18" charset="0"/>
              <a:cs typeface="Times New Roman" panose="02020603050405020304" pitchFamily="18" charset="0"/>
            </a:endParaRPr>
          </a:p>
        </p:txBody>
      </p:sp>
      <p:pic>
        <p:nvPicPr>
          <p:cNvPr id="17410"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987424"/>
            <a:ext cx="5334000" cy="4000501"/>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p:cNvSpPr txBox="1"/>
          <p:nvPr/>
        </p:nvSpPr>
        <p:spPr>
          <a:xfrm>
            <a:off x="482600" y="317500"/>
            <a:ext cx="5486400" cy="461665"/>
          </a:xfrm>
          <a:prstGeom prst="rect">
            <a:avLst/>
          </a:prstGeom>
          <a:noFill/>
        </p:spPr>
        <p:txBody>
          <a:bodyPr wrap="square" rtlCol="0">
            <a:spAutoFit/>
          </a:bodyPr>
          <a:lstStyle/>
          <a:p>
            <a:r>
              <a:rPr lang="fi-FI" sz="2400" b="1" dirty="0">
                <a:solidFill>
                  <a:srgbClr val="80AC45"/>
                </a:solidFill>
                <a:latin typeface="Times New Roman" panose="02020603050405020304" pitchFamily="18" charset="0"/>
                <a:cs typeface="Times New Roman" panose="02020603050405020304" pitchFamily="18" charset="0"/>
              </a:rPr>
              <a:t>Proseni polpeti s korenjem in </a:t>
            </a:r>
            <a:r>
              <a:rPr lang="fi-FI" sz="2400" b="1" dirty="0" smtClean="0">
                <a:solidFill>
                  <a:srgbClr val="80AC45"/>
                </a:solidFill>
                <a:latin typeface="Times New Roman" panose="02020603050405020304" pitchFamily="18" charset="0"/>
                <a:cs typeface="Times New Roman" panose="02020603050405020304" pitchFamily="18" charset="0"/>
              </a:rPr>
              <a:t>olivami</a:t>
            </a:r>
            <a:endParaRPr lang="fi-FI" sz="2400" b="1" dirty="0">
              <a:solidFill>
                <a:srgbClr val="80AC45"/>
              </a:solidFill>
              <a:latin typeface="Times New Roman" panose="02020603050405020304" pitchFamily="18" charset="0"/>
              <a:cs typeface="Times New Roman" panose="02020603050405020304" pitchFamily="18" charset="0"/>
            </a:endParaRPr>
          </a:p>
        </p:txBody>
      </p:sp>
      <p:sp>
        <p:nvSpPr>
          <p:cNvPr id="5" name="PoljeZBesedilom 4"/>
          <p:cNvSpPr txBox="1"/>
          <p:nvPr/>
        </p:nvSpPr>
        <p:spPr>
          <a:xfrm>
            <a:off x="482600" y="6197641"/>
            <a:ext cx="3716082" cy="253916"/>
          </a:xfrm>
          <a:prstGeom prst="rect">
            <a:avLst/>
          </a:prstGeom>
          <a:noFill/>
        </p:spPr>
        <p:txBody>
          <a:bodyPr wrap="none" rtlCol="0">
            <a:spAutoFit/>
          </a:bodyPr>
          <a:lstStyle/>
          <a:p>
            <a:r>
              <a:rPr lang="sl-SI" sz="1050" dirty="0"/>
              <a:t>Vir: https://cookeatandsmile.wordpress.com/2014/09/04/3808/</a:t>
            </a:r>
          </a:p>
        </p:txBody>
      </p:sp>
    </p:spTree>
    <p:extLst>
      <p:ext uri="{BB962C8B-B14F-4D97-AF65-F5344CB8AC3E}">
        <p14:creationId xmlns:p14="http://schemas.microsoft.com/office/powerpoint/2010/main" val="2210640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841375"/>
          </a:xfrm>
        </p:spPr>
        <p:txBody>
          <a:bodyPr/>
          <a:lstStyle/>
          <a:p>
            <a:r>
              <a:rPr lang="sl-SI" dirty="0" smtClean="0">
                <a:solidFill>
                  <a:srgbClr val="A12141"/>
                </a:solidFill>
                <a:latin typeface="Times New Roman" panose="02020603050405020304" pitchFamily="18" charset="0"/>
                <a:cs typeface="Times New Roman" panose="02020603050405020304" pitchFamily="18" charset="0"/>
              </a:rPr>
              <a:t>8. </a:t>
            </a:r>
            <a:r>
              <a:rPr lang="sl-SI" dirty="0" smtClean="0">
                <a:solidFill>
                  <a:srgbClr val="A12141"/>
                </a:solidFill>
                <a:latin typeface="Times New Roman" panose="02020603050405020304" pitchFamily="18" charset="0"/>
                <a:cs typeface="Times New Roman" panose="02020603050405020304" pitchFamily="18" charset="0"/>
              </a:rPr>
              <a:t>naloga</a:t>
            </a:r>
            <a:r>
              <a:rPr lang="sl-SI" dirty="0" smtClean="0">
                <a:solidFill>
                  <a:srgbClr val="A12141"/>
                </a:solidFill>
                <a:latin typeface="Times New Roman" panose="02020603050405020304" pitchFamily="18" charset="0"/>
                <a:cs typeface="Times New Roman" panose="02020603050405020304" pitchFamily="18" charset="0"/>
              </a:rPr>
              <a:t>:</a:t>
            </a:r>
            <a:endParaRPr lang="sl-SI" dirty="0">
              <a:solidFill>
                <a:srgbClr val="A12141"/>
              </a:solidFill>
              <a:latin typeface="Times New Roman" panose="02020603050405020304" pitchFamily="18" charset="0"/>
              <a:cs typeface="Times New Roman" panose="02020603050405020304" pitchFamily="18" charset="0"/>
            </a:endParaRPr>
          </a:p>
        </p:txBody>
      </p:sp>
      <p:sp>
        <p:nvSpPr>
          <p:cNvPr id="3" name="Označba mesta vsebine 2"/>
          <p:cNvSpPr>
            <a:spLocks noGrp="1"/>
          </p:cNvSpPr>
          <p:nvPr>
            <p:ph idx="1"/>
          </p:nvPr>
        </p:nvSpPr>
        <p:spPr>
          <a:xfrm>
            <a:off x="838200" y="1206500"/>
            <a:ext cx="10515600" cy="2301875"/>
          </a:xfrm>
        </p:spPr>
        <p:txBody>
          <a:bodyPr/>
          <a:lstStyle/>
          <a:p>
            <a:pPr marL="0" indent="0">
              <a:buNone/>
            </a:pPr>
            <a:r>
              <a:rPr lang="sl-SI" b="1" dirty="0" smtClean="0">
                <a:latin typeface="Times New Roman" panose="02020603050405020304" pitchFamily="18" charset="0"/>
                <a:cs typeface="Times New Roman" panose="02020603050405020304" pitchFamily="18" charset="0"/>
              </a:rPr>
              <a:t>S pomočjo semen prosa, drugih žit ter stročnic pripravi mozaik. </a:t>
            </a:r>
            <a:r>
              <a:rPr lang="sl-SI" dirty="0" smtClean="0">
                <a:latin typeface="Times New Roman" panose="02020603050405020304" pitchFamily="18" charset="0"/>
                <a:cs typeface="Times New Roman" panose="02020603050405020304" pitchFamily="18" charset="0"/>
              </a:rPr>
              <a:t>Za delo potrebuješ različna semena (proso, koruzo, riž, suh fižol, grah, lečo …), list ali karton v temnejši barvi- rjavi, sivi ali črni, lepilo in veliko potrpljenja. Če nimaš dovolj semen lahko uporabiš tudi majhne kamne.</a:t>
            </a:r>
          </a:p>
          <a:p>
            <a:pPr marL="0" indent="0">
              <a:buNone/>
            </a:pPr>
            <a:r>
              <a:rPr lang="sl-SI" b="1" dirty="0" smtClean="0">
                <a:latin typeface="Times New Roman" panose="02020603050405020304" pitchFamily="18" charset="0"/>
                <a:cs typeface="Times New Roman" panose="02020603050405020304" pitchFamily="18" charset="0"/>
              </a:rPr>
              <a:t>Fotografijo umetnine naloži v spletno učilnico.</a:t>
            </a:r>
            <a:endParaRPr lang="sl-SI" b="1" dirty="0">
              <a:latin typeface="Times New Roman" panose="02020603050405020304" pitchFamily="18" charset="0"/>
              <a:cs typeface="Times New Roman" panose="02020603050405020304" pitchFamily="18" charset="0"/>
            </a:endParaRPr>
          </a:p>
        </p:txBody>
      </p:sp>
      <p:pic>
        <p:nvPicPr>
          <p:cNvPr id="4" name="Slika 3" descr="Pin on Girl Scout Daisies Between Earth and Sky Journey"/>
          <p:cNvPicPr/>
          <p:nvPr/>
        </p:nvPicPr>
        <p:blipFill>
          <a:blip r:embed="rId2">
            <a:extLst>
              <a:ext uri="{28A0092B-C50C-407E-A947-70E740481C1C}">
                <a14:useLocalDpi xmlns:a14="http://schemas.microsoft.com/office/drawing/2010/main" val="0"/>
              </a:ext>
            </a:extLst>
          </a:blip>
          <a:srcRect/>
          <a:stretch>
            <a:fillRect/>
          </a:stretch>
        </p:blipFill>
        <p:spPr bwMode="auto">
          <a:xfrm>
            <a:off x="519893" y="3508375"/>
            <a:ext cx="2863215" cy="2863215"/>
          </a:xfrm>
          <a:prstGeom prst="rect">
            <a:avLst/>
          </a:prstGeom>
          <a:noFill/>
          <a:ln>
            <a:noFill/>
          </a:ln>
        </p:spPr>
      </p:pic>
      <p:pic>
        <p:nvPicPr>
          <p:cNvPr id="5" name="Slika 4" descr="STEP 1 Seed Mosaic">
            <a:hlinkClick r:id="rId3" tooltip="&quot;STEP 1 -  Prepare various seeds.&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3772476" y="3539331"/>
            <a:ext cx="4128452" cy="2739390"/>
          </a:xfrm>
          <a:prstGeom prst="rect">
            <a:avLst/>
          </a:prstGeom>
          <a:noFill/>
          <a:ln>
            <a:noFill/>
          </a:ln>
        </p:spPr>
      </p:pic>
      <p:pic>
        <p:nvPicPr>
          <p:cNvPr id="7" name="Slika 6"/>
          <p:cNvPicPr>
            <a:picLocks noChangeAspect="1"/>
          </p:cNvPicPr>
          <p:nvPr/>
        </p:nvPicPr>
        <p:blipFill>
          <a:blip r:embed="rId5"/>
          <a:stretch>
            <a:fillRect/>
          </a:stretch>
        </p:blipFill>
        <p:spPr>
          <a:xfrm>
            <a:off x="8378389" y="3477419"/>
            <a:ext cx="3293718" cy="2801302"/>
          </a:xfrm>
          <a:prstGeom prst="rect">
            <a:avLst/>
          </a:prstGeom>
        </p:spPr>
      </p:pic>
    </p:spTree>
    <p:extLst>
      <p:ext uri="{BB962C8B-B14F-4D97-AF65-F5344CB8AC3E}">
        <p14:creationId xmlns:p14="http://schemas.microsoft.com/office/powerpoint/2010/main" val="2546710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descr="Seed Mosaic | Kids' Crafts | Fun Craft Ideas | FirstPalette.com"/>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8500" y="1628775"/>
            <a:ext cx="5715000" cy="3810000"/>
          </a:xfrm>
          <a:prstGeom prst="rect">
            <a:avLst/>
          </a:prstGeom>
          <a:noFill/>
          <a:ln>
            <a:noFill/>
          </a:ln>
        </p:spPr>
      </p:pic>
      <p:pic>
        <p:nvPicPr>
          <p:cNvPr id="6" name="Slika 5"/>
          <p:cNvPicPr>
            <a:picLocks noChangeAspect="1"/>
          </p:cNvPicPr>
          <p:nvPr/>
        </p:nvPicPr>
        <p:blipFill>
          <a:blip r:embed="rId3"/>
          <a:stretch>
            <a:fillRect/>
          </a:stretch>
        </p:blipFill>
        <p:spPr>
          <a:xfrm>
            <a:off x="6940550" y="593725"/>
            <a:ext cx="4076700" cy="5695950"/>
          </a:xfrm>
          <a:prstGeom prst="rect">
            <a:avLst/>
          </a:prstGeom>
        </p:spPr>
      </p:pic>
    </p:spTree>
    <p:extLst>
      <p:ext uri="{BB962C8B-B14F-4D97-AF65-F5344CB8AC3E}">
        <p14:creationId xmlns:p14="http://schemas.microsoft.com/office/powerpoint/2010/main" val="4032084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38200" y="660400"/>
            <a:ext cx="10502900" cy="5516563"/>
          </a:xfrm>
        </p:spPr>
        <p:txBody>
          <a:bodyPr/>
          <a:lstStyle/>
          <a:p>
            <a:pPr marL="0" indent="0">
              <a:buNone/>
            </a:pPr>
            <a:r>
              <a:rPr lang="sl-SI" dirty="0">
                <a:solidFill>
                  <a:srgbClr val="7F7F03"/>
                </a:solidFill>
                <a:latin typeface="Times New Roman" panose="02020603050405020304" pitchFamily="18" charset="0"/>
                <a:cs typeface="Times New Roman" panose="02020603050405020304" pitchFamily="18" charset="0"/>
              </a:rPr>
              <a:t>Za konec pa se lahko preizkusiš še v reševanju križanke</a:t>
            </a:r>
            <a:r>
              <a:rPr lang="sl-SI" dirty="0" smtClean="0">
                <a:solidFill>
                  <a:srgbClr val="7F7F03"/>
                </a:solidFill>
                <a:latin typeface="Times New Roman" panose="02020603050405020304" pitchFamily="18" charset="0"/>
                <a:cs typeface="Times New Roman" panose="02020603050405020304" pitchFamily="18" charset="0"/>
              </a:rPr>
              <a:t>.</a:t>
            </a:r>
          </a:p>
          <a:p>
            <a:pPr marL="0" indent="0">
              <a:buNone/>
            </a:pPr>
            <a:endParaRPr lang="sl-SI" dirty="0">
              <a:solidFill>
                <a:srgbClr val="7F7F03"/>
              </a:solidFill>
              <a:latin typeface="Times New Roman" panose="02020603050405020304" pitchFamily="18" charset="0"/>
              <a:cs typeface="Times New Roman" panose="02020603050405020304" pitchFamily="18" charset="0"/>
            </a:endParaRPr>
          </a:p>
          <a:p>
            <a:r>
              <a:rPr lang="sl-SI" dirty="0">
                <a:hlinkClick r:id="rId2"/>
              </a:rPr>
              <a:t>https://</a:t>
            </a:r>
            <a:r>
              <a:rPr lang="sl-SI" dirty="0" smtClean="0">
                <a:hlinkClick r:id="rId2"/>
              </a:rPr>
              <a:t>crosswordlabs.com/view/tradicionalen-slovenski-zajtrk-in-prosena-kasa</a:t>
            </a:r>
            <a:endParaRPr lang="sl-SI" dirty="0" smtClean="0"/>
          </a:p>
          <a:p>
            <a:endParaRPr lang="sl-SI" dirty="0"/>
          </a:p>
          <a:p>
            <a:endParaRPr lang="sl-SI" dirty="0"/>
          </a:p>
        </p:txBody>
      </p:sp>
      <p:pic>
        <p:nvPicPr>
          <p:cNvPr id="4" name="Slika 3"/>
          <p:cNvPicPr>
            <a:picLocks noChangeAspect="1"/>
          </p:cNvPicPr>
          <p:nvPr/>
        </p:nvPicPr>
        <p:blipFill>
          <a:blip r:embed="rId3"/>
          <a:stretch>
            <a:fillRect/>
          </a:stretch>
        </p:blipFill>
        <p:spPr>
          <a:xfrm>
            <a:off x="4465249" y="2514600"/>
            <a:ext cx="3888834" cy="3662363"/>
          </a:xfrm>
          <a:prstGeom prst="rect">
            <a:avLst/>
          </a:prstGeom>
        </p:spPr>
      </p:pic>
      <p:pic>
        <p:nvPicPr>
          <p:cNvPr id="5" name="Slika 4"/>
          <p:cNvPicPr>
            <a:picLocks noChangeAspect="1"/>
          </p:cNvPicPr>
          <p:nvPr/>
        </p:nvPicPr>
        <p:blipFill>
          <a:blip r:embed="rId4"/>
          <a:stretch>
            <a:fillRect/>
          </a:stretch>
        </p:blipFill>
        <p:spPr>
          <a:xfrm>
            <a:off x="323850" y="3418681"/>
            <a:ext cx="4152900" cy="2228850"/>
          </a:xfrm>
          <a:prstGeom prst="rect">
            <a:avLst/>
          </a:prstGeom>
        </p:spPr>
      </p:pic>
      <p:pic>
        <p:nvPicPr>
          <p:cNvPr id="6" name="Slika 5"/>
          <p:cNvPicPr>
            <a:picLocks noChangeAspect="1"/>
          </p:cNvPicPr>
          <p:nvPr/>
        </p:nvPicPr>
        <p:blipFill>
          <a:blip r:embed="rId5"/>
          <a:stretch>
            <a:fillRect/>
          </a:stretch>
        </p:blipFill>
        <p:spPr>
          <a:xfrm>
            <a:off x="8514091" y="3668712"/>
            <a:ext cx="2667000" cy="2162175"/>
          </a:xfrm>
          <a:prstGeom prst="rect">
            <a:avLst/>
          </a:prstGeom>
        </p:spPr>
      </p:pic>
    </p:spTree>
    <p:extLst>
      <p:ext uri="{BB962C8B-B14F-4D97-AF65-F5344CB8AC3E}">
        <p14:creationId xmlns:p14="http://schemas.microsoft.com/office/powerpoint/2010/main" val="478779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nasasuperhrana.si/tradicionalni-slovenski-zajtrk/wp-content/uploads/2020/11/Plakat-Tradicionalni-slovenski-zajtrk-2020-723x102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45457" y="386291"/>
            <a:ext cx="4380941" cy="6204819"/>
          </a:xfrm>
          <a:prstGeom prst="rect">
            <a:avLst/>
          </a:prstGeom>
          <a:solidFill>
            <a:srgbClr val="F38562"/>
          </a:solidFill>
          <a:ln>
            <a:solidFill>
              <a:schemeClr val="accent1"/>
            </a:solidFill>
          </a:ln>
        </p:spPr>
      </p:pic>
      <p:sp>
        <p:nvSpPr>
          <p:cNvPr id="4" name="Ovalni oblaček 3"/>
          <p:cNvSpPr/>
          <p:nvPr/>
        </p:nvSpPr>
        <p:spPr>
          <a:xfrm rot="611299">
            <a:off x="8772197" y="3676514"/>
            <a:ext cx="2302933" cy="1794933"/>
          </a:xfrm>
          <a:prstGeom prst="wedgeEllipseCallout">
            <a:avLst/>
          </a:prstGeom>
          <a:solidFill>
            <a:srgbClr val="CEE0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solidFill>
                  <a:schemeClr val="tx1"/>
                </a:solidFill>
              </a:rPr>
              <a:t>Ali redno zajtrkuješ?</a:t>
            </a:r>
            <a:endParaRPr lang="sl-SI" dirty="0">
              <a:solidFill>
                <a:schemeClr val="tx1"/>
              </a:solidFill>
            </a:endParaRPr>
          </a:p>
        </p:txBody>
      </p:sp>
      <p:sp>
        <p:nvSpPr>
          <p:cNvPr id="5" name="Ovalni oblaček 4"/>
          <p:cNvSpPr/>
          <p:nvPr/>
        </p:nvSpPr>
        <p:spPr>
          <a:xfrm rot="21001298" flipH="1">
            <a:off x="131191" y="649278"/>
            <a:ext cx="3192015" cy="1792915"/>
          </a:xfrm>
          <a:prstGeom prst="wedgeEllipseCallou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solidFill>
                  <a:schemeClr val="tx1"/>
                </a:solidFill>
              </a:rPr>
              <a:t>Naša šola je v občini, ki je znana po katerem sadežu?</a:t>
            </a:r>
            <a:endParaRPr lang="sl-SI" dirty="0">
              <a:solidFill>
                <a:schemeClr val="tx1"/>
              </a:solidFill>
            </a:endParaRPr>
          </a:p>
        </p:txBody>
      </p:sp>
      <p:sp>
        <p:nvSpPr>
          <p:cNvPr id="6" name="Ovalni oblaček 5"/>
          <p:cNvSpPr/>
          <p:nvPr/>
        </p:nvSpPr>
        <p:spPr>
          <a:xfrm rot="413011">
            <a:off x="8526954" y="580863"/>
            <a:ext cx="3369154" cy="2032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Ali veš, da je krajnska sivka ena najbolj cenjenih čebel, saj proizvede veliko medu in je prijazna do čebelarjev?</a:t>
            </a:r>
            <a:endParaRPr lang="sl-SI" dirty="0"/>
          </a:p>
        </p:txBody>
      </p:sp>
      <p:sp>
        <p:nvSpPr>
          <p:cNvPr id="7" name="Ovalni oblaček 6"/>
          <p:cNvSpPr/>
          <p:nvPr/>
        </p:nvSpPr>
        <p:spPr>
          <a:xfrm rot="20736945" flipH="1">
            <a:off x="172515" y="3398581"/>
            <a:ext cx="3272959" cy="2023028"/>
          </a:xfrm>
          <a:prstGeom prst="wedgeEllipseCallout">
            <a:avLst/>
          </a:prstGeom>
          <a:solidFill>
            <a:srgbClr val="FBAA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solidFill>
                  <a:schemeClr val="tx1"/>
                </a:solidFill>
              </a:rPr>
              <a:t>Ali veš, da je najstarejši </a:t>
            </a:r>
            <a:r>
              <a:rPr lang="sl-SI" dirty="0" smtClean="0">
                <a:solidFill>
                  <a:schemeClr val="tx1"/>
                </a:solidFill>
              </a:rPr>
              <a:t>med </a:t>
            </a:r>
            <a:r>
              <a:rPr lang="sl-SI" dirty="0" smtClean="0">
                <a:solidFill>
                  <a:schemeClr val="tx1"/>
                </a:solidFill>
              </a:rPr>
              <a:t>star kar 5500 let? Našli so ga v glinenih posodah v grobnicah.</a:t>
            </a:r>
            <a:endParaRPr lang="sl-SI" dirty="0">
              <a:solidFill>
                <a:schemeClr val="tx1"/>
              </a:solidFill>
            </a:endParaRPr>
          </a:p>
        </p:txBody>
      </p:sp>
    </p:spTree>
    <p:extLst>
      <p:ext uri="{BB962C8B-B14F-4D97-AF65-F5344CB8AC3E}">
        <p14:creationId xmlns:p14="http://schemas.microsoft.com/office/powerpoint/2010/main" val="14964818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ealthy breakfast on the table Free Phot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2700" y="-9616"/>
            <a:ext cx="9639300" cy="6867616"/>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p:cNvSpPr txBox="1"/>
          <p:nvPr/>
        </p:nvSpPr>
        <p:spPr>
          <a:xfrm>
            <a:off x="0" y="0"/>
            <a:ext cx="2552700" cy="6867616"/>
          </a:xfrm>
          <a:prstGeom prst="rect">
            <a:avLst/>
          </a:prstGeom>
          <a:solidFill>
            <a:srgbClr val="E9E7E8"/>
          </a:solidFill>
        </p:spPr>
        <p:txBody>
          <a:bodyPr wrap="square" rtlCol="0">
            <a:spAutoFit/>
          </a:bodyPr>
          <a:lstStyle/>
          <a:p>
            <a:endParaRPr lang="sl-SI" dirty="0"/>
          </a:p>
        </p:txBody>
      </p:sp>
      <p:sp>
        <p:nvSpPr>
          <p:cNvPr id="6" name="PoljeZBesedilom 5"/>
          <p:cNvSpPr txBox="1"/>
          <p:nvPr/>
        </p:nvSpPr>
        <p:spPr>
          <a:xfrm>
            <a:off x="177800" y="1282700"/>
            <a:ext cx="5969000" cy="3970318"/>
          </a:xfrm>
          <a:prstGeom prst="rect">
            <a:avLst/>
          </a:prstGeom>
          <a:noFill/>
        </p:spPr>
        <p:txBody>
          <a:bodyPr wrap="square" rtlCol="0">
            <a:spAutoFit/>
          </a:bodyPr>
          <a:lstStyle/>
          <a:p>
            <a:r>
              <a:rPr lang="sl-SI" sz="3600" dirty="0" smtClean="0">
                <a:solidFill>
                  <a:srgbClr val="FF8820"/>
                </a:solidFill>
                <a:latin typeface="Times New Roman" panose="02020603050405020304" pitchFamily="18" charset="0"/>
                <a:cs typeface="Times New Roman" panose="02020603050405020304" pitchFamily="18" charset="0"/>
              </a:rPr>
              <a:t>Upamo, </a:t>
            </a:r>
            <a:r>
              <a:rPr lang="sl-SI" sz="3600" dirty="0">
                <a:solidFill>
                  <a:srgbClr val="FF8820"/>
                </a:solidFill>
                <a:latin typeface="Times New Roman" panose="02020603050405020304" pitchFamily="18" charset="0"/>
                <a:cs typeface="Times New Roman" panose="02020603050405020304" pitchFamily="18" charset="0"/>
              </a:rPr>
              <a:t>da si danes v miru zajtrkoval in se tudi kaj novega naučil. </a:t>
            </a:r>
            <a:r>
              <a:rPr lang="sl-SI" sz="3600" dirty="0" smtClean="0">
                <a:solidFill>
                  <a:srgbClr val="FF8820"/>
                </a:solidFill>
                <a:latin typeface="Times New Roman" panose="02020603050405020304" pitchFamily="18" charset="0"/>
                <a:cs typeface="Times New Roman" panose="02020603050405020304" pitchFamily="18" charset="0"/>
              </a:rPr>
              <a:t>Želimo </a:t>
            </a:r>
            <a:r>
              <a:rPr lang="sl-SI" sz="3600" dirty="0">
                <a:solidFill>
                  <a:srgbClr val="FF8820"/>
                </a:solidFill>
                <a:latin typeface="Times New Roman" panose="02020603050405020304" pitchFamily="18" charset="0"/>
                <a:cs typeface="Times New Roman" panose="02020603050405020304" pitchFamily="18" charset="0"/>
              </a:rPr>
              <a:t>ti lep </a:t>
            </a:r>
            <a:r>
              <a:rPr lang="sl-SI" sz="3600" dirty="0" smtClean="0">
                <a:solidFill>
                  <a:srgbClr val="FF8820"/>
                </a:solidFill>
                <a:latin typeface="Times New Roman" panose="02020603050405020304" pitchFamily="18" charset="0"/>
                <a:cs typeface="Times New Roman" panose="02020603050405020304" pitchFamily="18" charset="0"/>
              </a:rPr>
              <a:t>vikend - </a:t>
            </a:r>
            <a:r>
              <a:rPr lang="sl-SI" sz="3600" dirty="0">
                <a:solidFill>
                  <a:srgbClr val="FF8820"/>
                </a:solidFill>
                <a:latin typeface="Times New Roman" panose="02020603050405020304" pitchFamily="18" charset="0"/>
                <a:cs typeface="Times New Roman" panose="02020603050405020304" pitchFamily="18" charset="0"/>
              </a:rPr>
              <a:t>kaj pa če tokrat ti pripraviš zajtrk za vso družino?</a:t>
            </a:r>
            <a:br>
              <a:rPr lang="sl-SI" sz="3600" dirty="0">
                <a:solidFill>
                  <a:srgbClr val="FF8820"/>
                </a:solidFill>
                <a:latin typeface="Times New Roman" panose="02020603050405020304" pitchFamily="18" charset="0"/>
                <a:cs typeface="Times New Roman" panose="02020603050405020304" pitchFamily="18" charset="0"/>
              </a:rPr>
            </a:br>
            <a:r>
              <a:rPr lang="sl-SI" sz="3600" dirty="0">
                <a:solidFill>
                  <a:srgbClr val="FF8820"/>
                </a:solidFill>
                <a:latin typeface="Times New Roman" panose="02020603050405020304" pitchFamily="18" charset="0"/>
                <a:cs typeface="Times New Roman" panose="02020603050405020304" pitchFamily="18" charset="0"/>
              </a:rPr>
              <a:t/>
            </a:r>
            <a:br>
              <a:rPr lang="sl-SI" sz="3600" dirty="0">
                <a:solidFill>
                  <a:srgbClr val="FF8820"/>
                </a:solidFill>
                <a:latin typeface="Times New Roman" panose="02020603050405020304" pitchFamily="18" charset="0"/>
                <a:cs typeface="Times New Roman" panose="02020603050405020304" pitchFamily="18" charset="0"/>
              </a:rPr>
            </a:br>
            <a:r>
              <a:rPr lang="sl-SI" sz="3600" dirty="0">
                <a:solidFill>
                  <a:srgbClr val="FF8820"/>
                </a:solidFill>
                <a:latin typeface="Times New Roman" panose="02020603050405020304" pitchFamily="18" charset="0"/>
                <a:cs typeface="Times New Roman" panose="02020603050405020304" pitchFamily="18" charset="0"/>
              </a:rPr>
              <a:t>Dober tek!</a:t>
            </a:r>
            <a:endParaRPr lang="sl-SI" sz="3600" dirty="0">
              <a:solidFill>
                <a:srgbClr val="FF8820"/>
              </a:solidFill>
            </a:endParaRPr>
          </a:p>
        </p:txBody>
      </p:sp>
    </p:spTree>
    <p:extLst>
      <p:ext uri="{BB962C8B-B14F-4D97-AF65-F5344CB8AC3E}">
        <p14:creationId xmlns:p14="http://schemas.microsoft.com/office/powerpoint/2010/main" val="1595105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567832" y="0"/>
            <a:ext cx="10951067" cy="6858000"/>
          </a:xfrm>
          <a:prstGeom prst="rect">
            <a:avLst/>
          </a:prstGeom>
        </p:spPr>
      </p:pic>
    </p:spTree>
    <p:extLst>
      <p:ext uri="{BB962C8B-B14F-4D97-AF65-F5344CB8AC3E}">
        <p14:creationId xmlns:p14="http://schemas.microsoft.com/office/powerpoint/2010/main" val="1211879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atercolour Honeycomb Art Print by Zoe Swann | Society6 | Bee painting, Bee  art, Yellow aesthe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577072" y="-1092758"/>
            <a:ext cx="6858001" cy="9043518"/>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p:cNvSpPr txBox="1">
            <a:spLocks/>
          </p:cNvSpPr>
          <p:nvPr/>
        </p:nvSpPr>
        <p:spPr>
          <a:xfrm>
            <a:off x="163513" y="0"/>
            <a:ext cx="2641600" cy="1446550"/>
          </a:xfrm>
          <a:prstGeom prst="rect">
            <a:avLst/>
          </a:prstGeom>
          <a:noFill/>
        </p:spPr>
        <p:txBody>
          <a:bodyPr wrap="square" rtlCol="0">
            <a:spAutoFit/>
          </a:bodyPr>
          <a:lstStyle/>
          <a:p>
            <a:r>
              <a:rPr lang="sl-SI" sz="8800" b="1" dirty="0" smtClean="0">
                <a:solidFill>
                  <a:srgbClr val="C00000"/>
                </a:solidFill>
                <a:latin typeface="Times New Roman" panose="02020603050405020304" pitchFamily="18" charset="0"/>
                <a:cs typeface="Times New Roman" panose="02020603050405020304" pitchFamily="18" charset="0"/>
              </a:rPr>
              <a:t>Med</a:t>
            </a:r>
            <a:r>
              <a:rPr lang="sl-SI" b="1" dirty="0" smtClean="0">
                <a:solidFill>
                  <a:srgbClr val="C00000"/>
                </a:solidFill>
                <a:latin typeface="Times New Roman" panose="02020603050405020304" pitchFamily="18" charset="0"/>
                <a:cs typeface="Times New Roman" panose="02020603050405020304" pitchFamily="18" charset="0"/>
              </a:rPr>
              <a:t> </a:t>
            </a:r>
            <a:endParaRPr lang="sl-SI" b="1" dirty="0">
              <a:solidFill>
                <a:srgbClr val="C00000"/>
              </a:solidFill>
              <a:latin typeface="Times New Roman" panose="02020603050405020304" pitchFamily="18" charset="0"/>
              <a:cs typeface="Times New Roman" panose="02020603050405020304" pitchFamily="18" charset="0"/>
            </a:endParaRPr>
          </a:p>
        </p:txBody>
      </p:sp>
      <p:sp>
        <p:nvSpPr>
          <p:cNvPr id="5" name="PoljeZBesedilom 4"/>
          <p:cNvSpPr txBox="1"/>
          <p:nvPr/>
        </p:nvSpPr>
        <p:spPr>
          <a:xfrm>
            <a:off x="527538" y="1720840"/>
            <a:ext cx="10709031" cy="4524315"/>
          </a:xfrm>
          <a:prstGeom prst="rect">
            <a:avLst/>
          </a:prstGeom>
          <a:noFill/>
        </p:spPr>
        <p:txBody>
          <a:bodyPr wrap="square" rtlCol="0">
            <a:spAutoFit/>
          </a:bodyPr>
          <a:lstStyle/>
          <a:p>
            <a:pPr marL="285750" indent="-285750">
              <a:buFontTx/>
              <a:buChar char="-"/>
            </a:pPr>
            <a:r>
              <a:rPr lang="sl-SI" sz="3200" dirty="0" smtClean="0">
                <a:solidFill>
                  <a:schemeClr val="tx1">
                    <a:lumMod val="95000"/>
                    <a:lumOff val="5000"/>
                  </a:schemeClr>
                </a:solidFill>
                <a:latin typeface="Times New Roman" panose="02020603050405020304" pitchFamily="18" charset="0"/>
                <a:cs typeface="Times New Roman" panose="02020603050405020304" pitchFamily="18" charset="0"/>
              </a:rPr>
              <a:t>Je naravno sladilo, ki ga proizvajajo čebele.</a:t>
            </a:r>
          </a:p>
          <a:p>
            <a:pPr marL="285750" indent="-285750">
              <a:buFontTx/>
              <a:buChar char="-"/>
            </a:pPr>
            <a:r>
              <a:rPr lang="sl-SI" sz="3200" dirty="0" smtClean="0">
                <a:solidFill>
                  <a:schemeClr val="tx1">
                    <a:lumMod val="95000"/>
                    <a:lumOff val="5000"/>
                  </a:schemeClr>
                </a:solidFill>
                <a:latin typeface="Times New Roman" panose="02020603050405020304" pitchFamily="18" charset="0"/>
                <a:cs typeface="Times New Roman" panose="02020603050405020304" pitchFamily="18" charset="0"/>
              </a:rPr>
              <a:t>Sladkorju v medu pravimo sadni sladkor ali fruktoza.</a:t>
            </a:r>
          </a:p>
          <a:p>
            <a:pPr marL="285750" indent="-285750">
              <a:buFontTx/>
              <a:buChar char="-"/>
            </a:pPr>
            <a:r>
              <a:rPr lang="sl-SI" sz="3200" dirty="0" smtClean="0">
                <a:solidFill>
                  <a:schemeClr val="tx1">
                    <a:lumMod val="95000"/>
                    <a:lumOff val="5000"/>
                  </a:schemeClr>
                </a:solidFill>
                <a:latin typeface="Times New Roman" panose="02020603050405020304" pitchFamily="18" charset="0"/>
                <a:cs typeface="Times New Roman" panose="02020603050405020304" pitchFamily="18" charset="0"/>
              </a:rPr>
              <a:t>Vsebuje vitamine (</a:t>
            </a:r>
            <a:r>
              <a:rPr lang="fi-FI" sz="3200" dirty="0">
                <a:solidFill>
                  <a:schemeClr val="tx1">
                    <a:lumMod val="95000"/>
                    <a:lumOff val="5000"/>
                  </a:schemeClr>
                </a:solidFill>
                <a:latin typeface="Times New Roman" panose="02020603050405020304" pitchFamily="18" charset="0"/>
                <a:cs typeface="Times New Roman" panose="02020603050405020304" pitchFamily="18" charset="0"/>
              </a:rPr>
              <a:t>vitamini B kompleksa</a:t>
            </a:r>
            <a:r>
              <a:rPr lang="fi-FI" sz="3200"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sl-SI"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fi-FI" sz="3200" dirty="0" smtClean="0">
                <a:solidFill>
                  <a:schemeClr val="tx1">
                    <a:lumMod val="95000"/>
                    <a:lumOff val="5000"/>
                  </a:schemeClr>
                </a:solidFill>
                <a:latin typeface="Times New Roman" panose="02020603050405020304" pitchFamily="18" charset="0"/>
                <a:cs typeface="Times New Roman" panose="02020603050405020304" pitchFamily="18" charset="0"/>
              </a:rPr>
              <a:t>pantotensk</a:t>
            </a:r>
            <a:r>
              <a:rPr lang="sl-SI" sz="3200" dirty="0" smtClean="0">
                <a:solidFill>
                  <a:schemeClr val="tx1">
                    <a:lumMod val="95000"/>
                    <a:lumOff val="5000"/>
                  </a:schemeClr>
                </a:solidFill>
                <a:latin typeface="Times New Roman" panose="02020603050405020304" pitchFamily="18" charset="0"/>
                <a:cs typeface="Times New Roman" panose="02020603050405020304" pitchFamily="18" charset="0"/>
              </a:rPr>
              <a:t>o</a:t>
            </a:r>
            <a:r>
              <a:rPr lang="fi-FI" sz="3200" dirty="0" smtClean="0">
                <a:solidFill>
                  <a:schemeClr val="tx1">
                    <a:lumMod val="95000"/>
                    <a:lumOff val="5000"/>
                  </a:schemeClr>
                </a:solidFill>
                <a:latin typeface="Times New Roman" panose="02020603050405020304" pitchFamily="18" charset="0"/>
                <a:cs typeface="Times New Roman" panose="02020603050405020304" pitchFamily="18" charset="0"/>
              </a:rPr>
              <a:t> kislin</a:t>
            </a:r>
            <a:r>
              <a:rPr lang="sl-SI" sz="3200" dirty="0" smtClean="0">
                <a:solidFill>
                  <a:schemeClr val="tx1">
                    <a:lumMod val="95000"/>
                    <a:lumOff val="5000"/>
                  </a:schemeClr>
                </a:solidFill>
                <a:latin typeface="Times New Roman" panose="02020603050405020304" pitchFamily="18" charset="0"/>
                <a:cs typeface="Times New Roman" panose="02020603050405020304" pitchFamily="18" charset="0"/>
              </a:rPr>
              <a:t>o, folno kislino, vitamin C), minerale, </a:t>
            </a:r>
            <a:r>
              <a:rPr lang="fi-FI"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sl-SI" sz="3200" dirty="0" smtClean="0">
                <a:solidFill>
                  <a:schemeClr val="tx1">
                    <a:lumMod val="95000"/>
                    <a:lumOff val="5000"/>
                  </a:schemeClr>
                </a:solidFill>
                <a:latin typeface="Times New Roman" panose="02020603050405020304" pitchFamily="18" charset="0"/>
                <a:cs typeface="Times New Roman" panose="02020603050405020304" pitchFamily="18" charset="0"/>
              </a:rPr>
              <a:t>aminokisline, encime, hormone, kisline …</a:t>
            </a:r>
          </a:p>
          <a:p>
            <a:pPr marL="285750" indent="-285750">
              <a:buFontTx/>
              <a:buChar char="-"/>
            </a:pPr>
            <a:r>
              <a:rPr lang="sl-SI" sz="3200" dirty="0" smtClean="0">
                <a:solidFill>
                  <a:schemeClr val="tx1">
                    <a:lumMod val="95000"/>
                    <a:lumOff val="5000"/>
                  </a:schemeClr>
                </a:solidFill>
                <a:latin typeface="Times New Roman" panose="02020603050405020304" pitchFamily="18" charset="0"/>
                <a:cs typeface="Times New Roman" panose="02020603050405020304" pitchFamily="18" charset="0"/>
              </a:rPr>
              <a:t>Ker je veliko snovi v medu občutljivih na toploto, ga ne smemo segrevati, ampak ga raje namažimo za zajtrk na kruh. </a:t>
            </a:r>
          </a:p>
          <a:p>
            <a:pPr marL="285750" indent="-285750">
              <a:buFontTx/>
              <a:buChar char="-"/>
            </a:pPr>
            <a:r>
              <a:rPr lang="sl-SI" sz="3200" dirty="0" smtClean="0">
                <a:solidFill>
                  <a:schemeClr val="tx1">
                    <a:lumMod val="95000"/>
                    <a:lumOff val="5000"/>
                  </a:schemeClr>
                </a:solidFill>
                <a:latin typeface="Times New Roman" panose="02020603050405020304" pitchFamily="18" charset="0"/>
                <a:cs typeface="Times New Roman" panose="02020603050405020304" pitchFamily="18" charset="0"/>
              </a:rPr>
              <a:t>Zaradi velike količine sladkorja deluje proti bakterijam - obliže z medom uporabljamo pri ranah, ki se težko celijo.</a:t>
            </a:r>
            <a:endParaRPr lang="sl-SI"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1158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650875"/>
          </a:xfrm>
        </p:spPr>
        <p:txBody>
          <a:bodyPr>
            <a:normAutofit fontScale="90000"/>
          </a:bodyPr>
          <a:lstStyle/>
          <a:p>
            <a:r>
              <a:rPr lang="sl-SI" dirty="0" smtClean="0">
                <a:solidFill>
                  <a:srgbClr val="C00000"/>
                </a:solidFill>
                <a:latin typeface="Times New Roman" panose="02020603050405020304" pitchFamily="18" charset="0"/>
                <a:cs typeface="Times New Roman" panose="02020603050405020304" pitchFamily="18" charset="0"/>
              </a:rPr>
              <a:t>1. Naloga – med:</a:t>
            </a:r>
            <a:endParaRPr lang="sl-SI" dirty="0">
              <a:solidFill>
                <a:srgbClr val="C00000"/>
              </a:solidFill>
              <a:latin typeface="Times New Roman" panose="02020603050405020304" pitchFamily="18" charset="0"/>
              <a:cs typeface="Times New Roman" panose="02020603050405020304" pitchFamily="18" charset="0"/>
            </a:endParaRPr>
          </a:p>
        </p:txBody>
      </p:sp>
      <p:sp>
        <p:nvSpPr>
          <p:cNvPr id="3" name="Označba mesta vsebine 2"/>
          <p:cNvSpPr>
            <a:spLocks noGrp="1"/>
          </p:cNvSpPr>
          <p:nvPr>
            <p:ph idx="1"/>
          </p:nvPr>
        </p:nvSpPr>
        <p:spPr>
          <a:xfrm>
            <a:off x="838200" y="1016000"/>
            <a:ext cx="10515600" cy="2099733"/>
          </a:xfrm>
        </p:spPr>
        <p:txBody>
          <a:bodyPr>
            <a:normAutofit lnSpcReduction="10000"/>
          </a:bodyPr>
          <a:lstStyle/>
          <a:p>
            <a:pPr marL="0" indent="0">
              <a:buNone/>
            </a:pPr>
            <a:r>
              <a:rPr lang="sl-SI" dirty="0" smtClean="0">
                <a:latin typeface="Times New Roman" panose="02020603050405020304" pitchFamily="18" charset="0"/>
                <a:cs typeface="Times New Roman" panose="02020603050405020304" pitchFamily="18" charset="0"/>
              </a:rPr>
              <a:t>Ob šoli imamo šolski čebelnjak, za katerega vestno skrbi učitelj Blaž in naši mladi čebelarji. Okoli čebelnjaka je medoviti vrt, na čebelnjaku pa nekaj panjskih končnic.</a:t>
            </a:r>
          </a:p>
          <a:p>
            <a:pPr marL="0" indent="0">
              <a:buNone/>
            </a:pPr>
            <a:r>
              <a:rPr lang="sl-SI" dirty="0" smtClean="0">
                <a:latin typeface="Times New Roman" panose="02020603050405020304" pitchFamily="18" charset="0"/>
                <a:cs typeface="Times New Roman" panose="02020603050405020304" pitchFamily="18" charset="0"/>
              </a:rPr>
              <a:t>Tvoja naloga je, da z barvicami ali voščenimi barvicami narišeš panjsko končnico, s katero bi okrasil svoj čebelnjak. </a:t>
            </a:r>
            <a:endParaRPr lang="sl-SI" dirty="0">
              <a:latin typeface="Times New Roman" panose="02020603050405020304" pitchFamily="18" charset="0"/>
              <a:cs typeface="Times New Roman" panose="02020603050405020304" pitchFamily="18" charset="0"/>
            </a:endParaRPr>
          </a:p>
          <a:p>
            <a:endParaRPr lang="sl-SI" dirty="0" smtClean="0">
              <a:latin typeface="Times New Roman" panose="02020603050405020304" pitchFamily="18" charset="0"/>
              <a:cs typeface="Times New Roman" panose="02020603050405020304" pitchFamily="18" charset="0"/>
            </a:endParaRPr>
          </a:p>
          <a:p>
            <a:endParaRPr lang="sl-SI" dirty="0">
              <a:latin typeface="Times New Roman" panose="02020603050405020304" pitchFamily="18" charset="0"/>
              <a:cs typeface="Times New Roman" panose="02020603050405020304" pitchFamily="18" charset="0"/>
            </a:endParaRPr>
          </a:p>
        </p:txBody>
      </p:sp>
      <p:pic>
        <p:nvPicPr>
          <p:cNvPr id="3074" name="Picture 2" descr="https://upload.wikimedia.org/wikipedia/commons/thumb/9/96/Leopold_Layer_-_Kralj_Matja%C5%BE.jpg/1280px-Leopold_Layer_-_Kralj_Matja%C5%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115733"/>
            <a:ext cx="6979708" cy="3462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24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92100" y="238125"/>
            <a:ext cx="3390900" cy="765175"/>
          </a:xfrm>
        </p:spPr>
        <p:txBody>
          <a:bodyPr/>
          <a:lstStyle/>
          <a:p>
            <a:r>
              <a:rPr lang="sl-SI" b="1" dirty="0">
                <a:solidFill>
                  <a:srgbClr val="7F7F03"/>
                </a:solidFill>
                <a:latin typeface="Times New Roman" panose="02020603050405020304" pitchFamily="18" charset="0"/>
                <a:cs typeface="Times New Roman" panose="02020603050405020304" pitchFamily="18" charset="0"/>
              </a:rPr>
              <a:t>J</a:t>
            </a:r>
            <a:r>
              <a:rPr lang="sl-SI" b="1" dirty="0" smtClean="0">
                <a:solidFill>
                  <a:srgbClr val="7F7F03"/>
                </a:solidFill>
                <a:latin typeface="Times New Roman" panose="02020603050405020304" pitchFamily="18" charset="0"/>
                <a:cs typeface="Times New Roman" panose="02020603050405020304" pitchFamily="18" charset="0"/>
              </a:rPr>
              <a:t>abolka</a:t>
            </a:r>
            <a:endParaRPr lang="sl-SI" b="1" dirty="0">
              <a:solidFill>
                <a:srgbClr val="7F7F03"/>
              </a:solidFill>
              <a:latin typeface="Times New Roman" panose="02020603050405020304" pitchFamily="18" charset="0"/>
              <a:cs typeface="Times New Roman" panose="02020603050405020304" pitchFamily="18" charset="0"/>
            </a:endParaRPr>
          </a:p>
        </p:txBody>
      </p:sp>
      <p:sp>
        <p:nvSpPr>
          <p:cNvPr id="3" name="Označba mesta vsebine 2"/>
          <p:cNvSpPr>
            <a:spLocks noGrp="1"/>
          </p:cNvSpPr>
          <p:nvPr>
            <p:ph idx="1"/>
          </p:nvPr>
        </p:nvSpPr>
        <p:spPr>
          <a:xfrm>
            <a:off x="292100" y="1155700"/>
            <a:ext cx="7218172" cy="5346700"/>
          </a:xfrm>
        </p:spPr>
        <p:txBody>
          <a:bodyPr>
            <a:normAutofit fontScale="92500" lnSpcReduction="10000"/>
          </a:bodyPr>
          <a:lstStyle/>
          <a:p>
            <a:pPr marL="0" indent="0" algn="just">
              <a:buNone/>
            </a:pPr>
            <a:r>
              <a:rPr lang="sl-SI" dirty="0" smtClean="0">
                <a:latin typeface="Times New Roman" panose="02020603050405020304" pitchFamily="18" charset="0"/>
                <a:cs typeface="Times New Roman" panose="02020603050405020304" pitchFamily="18" charset="0"/>
              </a:rPr>
              <a:t>Jabolka pri </a:t>
            </a:r>
            <a:r>
              <a:rPr lang="sl-SI" dirty="0">
                <a:latin typeface="Times New Roman" panose="02020603050405020304" pitchFamily="18" charset="0"/>
                <a:cs typeface="Times New Roman" panose="02020603050405020304" pitchFamily="18" charset="0"/>
              </a:rPr>
              <a:t>t</a:t>
            </a:r>
            <a:r>
              <a:rPr lang="sl-SI" dirty="0" smtClean="0">
                <a:latin typeface="Times New Roman" panose="02020603050405020304" pitchFamily="18" charset="0"/>
                <a:cs typeface="Times New Roman" panose="02020603050405020304" pitchFamily="18" charset="0"/>
              </a:rPr>
              <a:t>radicionalnem </a:t>
            </a:r>
            <a:r>
              <a:rPr lang="sl-SI" dirty="0" smtClean="0">
                <a:latin typeface="Times New Roman" panose="02020603050405020304" pitchFamily="18" charset="0"/>
                <a:cs typeface="Times New Roman" panose="02020603050405020304" pitchFamily="18" charset="0"/>
              </a:rPr>
              <a:t>slovenskem zajtrku predstavljajo bogato kulturno dediščino slovenskega sadja. V Sloveniji imamo veliko sadovnjakov, žal pa s sadjem nismo samooskrbni. To pomeni, da moramo polovico sadja še zmeraj uvoziti. </a:t>
            </a:r>
            <a:r>
              <a:rPr lang="sl-SI" dirty="0">
                <a:latin typeface="Times New Roman" panose="02020603050405020304" pitchFamily="18" charset="0"/>
                <a:cs typeface="Times New Roman" panose="02020603050405020304" pitchFamily="18" charset="0"/>
              </a:rPr>
              <a:t>Zaradi možnosti dolgega skladiščenja pojemo v Sloveniji največ jabolk. </a:t>
            </a:r>
          </a:p>
          <a:p>
            <a:pPr marL="0" indent="0" algn="just">
              <a:buNone/>
            </a:pPr>
            <a:endParaRPr lang="sl-SI" dirty="0" smtClean="0">
              <a:latin typeface="Times New Roman" panose="02020603050405020304" pitchFamily="18" charset="0"/>
              <a:cs typeface="Times New Roman" panose="02020603050405020304" pitchFamily="18" charset="0"/>
            </a:endParaRPr>
          </a:p>
          <a:p>
            <a:pPr marL="0" indent="0" algn="just">
              <a:buNone/>
            </a:pPr>
            <a:r>
              <a:rPr lang="sl-SI" dirty="0" smtClean="0">
                <a:latin typeface="Times New Roman" panose="02020603050405020304" pitchFamily="18" charset="0"/>
                <a:cs typeface="Times New Roman" panose="02020603050405020304" pitchFamily="18" charset="0"/>
              </a:rPr>
              <a:t>Slovenske sorte jabolk so dolenska voščenka, Majda, štajerski </a:t>
            </a:r>
            <a:r>
              <a:rPr lang="sl-SI" dirty="0" err="1" smtClean="0">
                <a:latin typeface="Times New Roman" panose="02020603050405020304" pitchFamily="18" charset="0"/>
                <a:cs typeface="Times New Roman" panose="02020603050405020304" pitchFamily="18" charset="0"/>
              </a:rPr>
              <a:t>Mošanjcelj</a:t>
            </a:r>
            <a:r>
              <a:rPr lang="sl-SI" dirty="0" smtClean="0">
                <a:latin typeface="Times New Roman" panose="02020603050405020304" pitchFamily="18" charset="0"/>
                <a:cs typeface="Times New Roman" panose="02020603050405020304" pitchFamily="18" charset="0"/>
              </a:rPr>
              <a:t>. Najraje pa imamo </a:t>
            </a:r>
            <a:r>
              <a:rPr lang="sl-SI" dirty="0" err="1" smtClean="0">
                <a:latin typeface="Times New Roman" panose="02020603050405020304" pitchFamily="18" charset="0"/>
                <a:cs typeface="Times New Roman" panose="02020603050405020304" pitchFamily="18" charset="0"/>
              </a:rPr>
              <a:t>Jonagold</a:t>
            </a:r>
            <a:r>
              <a:rPr lang="sl-SI" dirty="0" smtClean="0">
                <a:latin typeface="Times New Roman" panose="02020603050405020304" pitchFamily="18" charset="0"/>
                <a:cs typeface="Times New Roman" panose="02020603050405020304" pitchFamily="18" charset="0"/>
              </a:rPr>
              <a:t>, </a:t>
            </a:r>
            <a:r>
              <a:rPr lang="sl-SI" dirty="0" err="1" smtClean="0">
                <a:latin typeface="Times New Roman" panose="02020603050405020304" pitchFamily="18" charset="0"/>
                <a:cs typeface="Times New Roman" panose="02020603050405020304" pitchFamily="18" charset="0"/>
              </a:rPr>
              <a:t>Elstar</a:t>
            </a:r>
            <a:r>
              <a:rPr lang="sl-SI" dirty="0" smtClean="0">
                <a:latin typeface="Times New Roman" panose="02020603050405020304" pitchFamily="18" charset="0"/>
                <a:cs typeface="Times New Roman" panose="02020603050405020304" pitchFamily="18" charset="0"/>
              </a:rPr>
              <a:t>, </a:t>
            </a:r>
            <a:r>
              <a:rPr lang="sl-SI" dirty="0" err="1" smtClean="0">
                <a:latin typeface="Times New Roman" panose="02020603050405020304" pitchFamily="18" charset="0"/>
                <a:cs typeface="Times New Roman" panose="02020603050405020304" pitchFamily="18" charset="0"/>
              </a:rPr>
              <a:t>Idared</a:t>
            </a:r>
            <a:r>
              <a:rPr lang="sl-SI" dirty="0" smtClean="0">
                <a:latin typeface="Times New Roman" panose="02020603050405020304" pitchFamily="18" charset="0"/>
                <a:cs typeface="Times New Roman" panose="02020603050405020304" pitchFamily="18" charset="0"/>
              </a:rPr>
              <a:t>, Gala … Ali jabolko na dan res odžene zdravnika stran? Ne vemo - zagotovo pa nas </a:t>
            </a:r>
            <a:r>
              <a:rPr lang="sl-SI" dirty="0" smtClean="0">
                <a:latin typeface="Times New Roman" panose="02020603050405020304" pitchFamily="18" charset="0"/>
                <a:cs typeface="Times New Roman" panose="02020603050405020304" pitchFamily="18" charset="0"/>
              </a:rPr>
              <a:t>dva </a:t>
            </a:r>
            <a:r>
              <a:rPr lang="sl-SI" dirty="0" smtClean="0">
                <a:latin typeface="Times New Roman" panose="02020603050405020304" pitchFamily="18" charset="0"/>
                <a:cs typeface="Times New Roman" panose="02020603050405020304" pitchFamily="18" charset="0"/>
              </a:rPr>
              <a:t>obroka sadja na dan napolnita z vitamini in minerali, ki jih naše telo potrebuje za premagovanje bolezni in utrujenosti.</a:t>
            </a:r>
            <a:endParaRPr lang="sl-SI" dirty="0">
              <a:latin typeface="Times New Roman" panose="02020603050405020304" pitchFamily="18" charset="0"/>
              <a:cs typeface="Times New Roman" panose="02020603050405020304" pitchFamily="18" charset="0"/>
            </a:endParaRPr>
          </a:p>
          <a:p>
            <a:pPr marL="0" indent="0" algn="just">
              <a:buNone/>
            </a:pPr>
            <a:endParaRPr lang="sl-SI" dirty="0">
              <a:latin typeface="Times New Roman" panose="02020603050405020304" pitchFamily="18" charset="0"/>
              <a:cs typeface="Times New Roman" panose="02020603050405020304" pitchFamily="18" charset="0"/>
            </a:endParaRPr>
          </a:p>
        </p:txBody>
      </p:sp>
      <p:pic>
        <p:nvPicPr>
          <p:cNvPr id="13314" name="Picture 2" descr="Free Apple Tree Images, Download Free Clip Art, Free Clip Art on Clipart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0272" y="1231900"/>
            <a:ext cx="4681728"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47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498475"/>
          </a:xfrm>
        </p:spPr>
        <p:txBody>
          <a:bodyPr>
            <a:normAutofit fontScale="90000"/>
          </a:bodyPr>
          <a:lstStyle/>
          <a:p>
            <a:r>
              <a:rPr lang="sl-SI" dirty="0" smtClean="0">
                <a:solidFill>
                  <a:srgbClr val="7F7F03"/>
                </a:solidFill>
                <a:latin typeface="Times New Roman" panose="02020603050405020304" pitchFamily="18" charset="0"/>
                <a:cs typeface="Times New Roman" panose="02020603050405020304" pitchFamily="18" charset="0"/>
              </a:rPr>
              <a:t>2. naloga- jabolka</a:t>
            </a:r>
            <a:endParaRPr lang="sl-SI" dirty="0">
              <a:solidFill>
                <a:srgbClr val="7F7F03"/>
              </a:solidFill>
              <a:latin typeface="Times New Roman" panose="02020603050405020304" pitchFamily="18" charset="0"/>
              <a:cs typeface="Times New Roman" panose="02020603050405020304" pitchFamily="18" charset="0"/>
            </a:endParaRPr>
          </a:p>
        </p:txBody>
      </p:sp>
      <p:sp>
        <p:nvSpPr>
          <p:cNvPr id="3" name="Označba mesta vsebine 2"/>
          <p:cNvSpPr>
            <a:spLocks noGrp="1"/>
          </p:cNvSpPr>
          <p:nvPr>
            <p:ph idx="1"/>
          </p:nvPr>
        </p:nvSpPr>
        <p:spPr>
          <a:xfrm>
            <a:off x="838200" y="863601"/>
            <a:ext cx="10515600" cy="2387600"/>
          </a:xfrm>
        </p:spPr>
        <p:txBody>
          <a:bodyPr/>
          <a:lstStyle/>
          <a:p>
            <a:pPr marL="0" indent="0">
              <a:buNone/>
            </a:pPr>
            <a:r>
              <a:rPr lang="sl-SI" dirty="0" smtClean="0">
                <a:latin typeface="Times New Roman" panose="02020603050405020304" pitchFamily="18" charset="0"/>
                <a:cs typeface="Times New Roman" panose="02020603050405020304" pitchFamily="18" charset="0"/>
              </a:rPr>
              <a:t>Selnica ob Dravi je občina, ki je znana po nasadih sadja, predvsem jabolk. Posebna lega ob reki Dravi daje jablanam dovolj toplote in vlage skozi vso leto.</a:t>
            </a:r>
          </a:p>
          <a:p>
            <a:pPr marL="0" indent="0">
              <a:buNone/>
            </a:pPr>
            <a:r>
              <a:rPr lang="sl-SI" dirty="0" smtClean="0">
                <a:latin typeface="Times New Roman" panose="02020603050405020304" pitchFamily="18" charset="0"/>
                <a:cs typeface="Times New Roman" panose="02020603050405020304" pitchFamily="18" charset="0"/>
              </a:rPr>
              <a:t>Naloga: z družino se sprehodi po „Jabolčni poti“. Fotografijo s sprehoda naloži v spletno učilnico.</a:t>
            </a:r>
            <a:endParaRPr lang="sl-SI" dirty="0">
              <a:latin typeface="Times New Roman" panose="02020603050405020304" pitchFamily="18" charset="0"/>
              <a:cs typeface="Times New Roman" panose="02020603050405020304" pitchFamily="18" charset="0"/>
            </a:endParaRPr>
          </a:p>
        </p:txBody>
      </p:sp>
      <p:pic>
        <p:nvPicPr>
          <p:cNvPr id="4098" name="Picture 2" descr="jabolčna2-1-640x3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975504"/>
            <a:ext cx="6096000" cy="372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20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eld of wheat stock vector. Illustration of season, grow - 42191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4457698"/>
            <a:ext cx="762000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6" name="Slika 5"/>
          <p:cNvPicPr>
            <a:picLocks noChangeAspect="1"/>
          </p:cNvPicPr>
          <p:nvPr/>
        </p:nvPicPr>
        <p:blipFill>
          <a:blip r:embed="rId3"/>
          <a:stretch>
            <a:fillRect/>
          </a:stretch>
        </p:blipFill>
        <p:spPr>
          <a:xfrm>
            <a:off x="7140575" y="4619623"/>
            <a:ext cx="4924425" cy="2076450"/>
          </a:xfrm>
          <a:prstGeom prst="rect">
            <a:avLst/>
          </a:prstGeom>
        </p:spPr>
      </p:pic>
      <p:sp>
        <p:nvSpPr>
          <p:cNvPr id="8" name="PoljeZBesedilom 7"/>
          <p:cNvSpPr txBox="1"/>
          <p:nvPr/>
        </p:nvSpPr>
        <p:spPr>
          <a:xfrm>
            <a:off x="863600" y="419100"/>
            <a:ext cx="2379177" cy="707886"/>
          </a:xfrm>
          <a:prstGeom prst="rect">
            <a:avLst/>
          </a:prstGeom>
          <a:noFill/>
        </p:spPr>
        <p:txBody>
          <a:bodyPr wrap="none" rtlCol="0">
            <a:spAutoFit/>
          </a:bodyPr>
          <a:lstStyle/>
          <a:p>
            <a:r>
              <a:rPr lang="sl-SI" sz="4000" dirty="0" smtClean="0">
                <a:solidFill>
                  <a:srgbClr val="C00000"/>
                </a:solidFill>
                <a:latin typeface="Times New Roman" panose="02020603050405020304" pitchFamily="18" charset="0"/>
                <a:cs typeface="Times New Roman" panose="02020603050405020304" pitchFamily="18" charset="0"/>
              </a:rPr>
              <a:t>Žita - kruh</a:t>
            </a:r>
            <a:endParaRPr lang="sl-SI" sz="4000" dirty="0">
              <a:solidFill>
                <a:srgbClr val="C00000"/>
              </a:solidFill>
              <a:latin typeface="Times New Roman" panose="02020603050405020304" pitchFamily="18" charset="0"/>
              <a:cs typeface="Times New Roman" panose="02020603050405020304" pitchFamily="18" charset="0"/>
            </a:endParaRPr>
          </a:p>
        </p:txBody>
      </p:sp>
      <p:sp>
        <p:nvSpPr>
          <p:cNvPr id="9" name="PoljeZBesedilom 8"/>
          <p:cNvSpPr txBox="1"/>
          <p:nvPr/>
        </p:nvSpPr>
        <p:spPr>
          <a:xfrm>
            <a:off x="863600" y="1126986"/>
            <a:ext cx="10731500" cy="3785652"/>
          </a:xfrm>
          <a:prstGeom prst="rect">
            <a:avLst/>
          </a:prstGeom>
          <a:noFill/>
        </p:spPr>
        <p:txBody>
          <a:bodyPr wrap="square" rtlCol="0">
            <a:spAutoFit/>
          </a:bodyPr>
          <a:lstStyle/>
          <a:p>
            <a:pPr marL="285750" indent="-285750">
              <a:buFontTx/>
              <a:buChar char="-"/>
            </a:pPr>
            <a:r>
              <a:rPr lang="sl-SI" sz="2000" dirty="0" smtClean="0">
                <a:latin typeface="Times New Roman" panose="02020603050405020304" pitchFamily="18" charset="0"/>
                <a:cs typeface="Times New Roman" panose="02020603050405020304" pitchFamily="18" charset="0"/>
              </a:rPr>
              <a:t>Med žita uvrščamo rastline, ki imajo klasje - to so pšenica, rž, ječmen, koruza, riž, koruzo, proso pa tudi ajdo (ki je tako imenovano </a:t>
            </a:r>
            <a:r>
              <a:rPr lang="sl-SI" sz="2000" dirty="0" err="1">
                <a:latin typeface="Times New Roman" panose="02020603050405020304" pitchFamily="18" charset="0"/>
                <a:cs typeface="Times New Roman" panose="02020603050405020304" pitchFamily="18" charset="0"/>
              </a:rPr>
              <a:t>p</a:t>
            </a:r>
            <a:r>
              <a:rPr lang="sl-SI" sz="2000" dirty="0" err="1" smtClean="0">
                <a:latin typeface="Times New Roman" panose="02020603050405020304" pitchFamily="18" charset="0"/>
                <a:cs typeface="Times New Roman" panose="02020603050405020304" pitchFamily="18" charset="0"/>
              </a:rPr>
              <a:t>sevdožito</a:t>
            </a:r>
            <a:r>
              <a:rPr lang="sl-SI" sz="2000" dirty="0" smtClean="0">
                <a:latin typeface="Times New Roman" panose="02020603050405020304" pitchFamily="18" charset="0"/>
                <a:cs typeface="Times New Roman" panose="02020603050405020304" pitchFamily="18" charset="0"/>
              </a:rPr>
              <a:t> - spada namreč med dresnovke in ne trave).</a:t>
            </a:r>
          </a:p>
          <a:p>
            <a:pPr marL="285750" indent="-285750">
              <a:buFontTx/>
              <a:buChar char="-"/>
            </a:pPr>
            <a:r>
              <a:rPr lang="sl-SI" sz="2000" dirty="0" smtClean="0">
                <a:latin typeface="Times New Roman" panose="02020603050405020304" pitchFamily="18" charset="0"/>
                <a:cs typeface="Times New Roman" panose="02020603050405020304" pitchFamily="18" charset="0"/>
              </a:rPr>
              <a:t>Določena žita (pšenica, rž, ječmen, oves, pira) vsebujejo beljakovino gluten, zato jih ljudje s celiakijo ne smejo uživati.</a:t>
            </a:r>
            <a:endParaRPr lang="sl-SI" sz="2000" dirty="0">
              <a:latin typeface="Times New Roman" panose="02020603050405020304" pitchFamily="18" charset="0"/>
              <a:cs typeface="Times New Roman" panose="02020603050405020304" pitchFamily="18" charset="0"/>
            </a:endParaRPr>
          </a:p>
          <a:p>
            <a:pPr marL="285750" indent="-285750">
              <a:buFontTx/>
              <a:buChar char="-"/>
            </a:pPr>
            <a:r>
              <a:rPr lang="sl-SI" sz="2000" dirty="0">
                <a:latin typeface="Times New Roman" panose="02020603050405020304" pitchFamily="18" charset="0"/>
                <a:cs typeface="Times New Roman" panose="02020603050405020304" pitchFamily="18" charset="0"/>
              </a:rPr>
              <a:t>P</a:t>
            </a:r>
            <a:r>
              <a:rPr lang="sl-SI" sz="2000" dirty="0" smtClean="0">
                <a:latin typeface="Times New Roman" panose="02020603050405020304" pitchFamily="18" charset="0"/>
                <a:cs typeface="Times New Roman" panose="02020603050405020304" pitchFamily="18" charset="0"/>
              </a:rPr>
              <a:t>redstavljajo </a:t>
            </a:r>
            <a:r>
              <a:rPr lang="sl-SI" sz="2000" dirty="0">
                <a:latin typeface="Times New Roman" panose="02020603050405020304" pitchFamily="18" charset="0"/>
                <a:cs typeface="Times New Roman" panose="02020603050405020304" pitchFamily="18" charset="0"/>
              </a:rPr>
              <a:t>pomemben vir ogljikovih </a:t>
            </a:r>
            <a:r>
              <a:rPr lang="sl-SI" sz="2000" dirty="0" smtClean="0">
                <a:latin typeface="Times New Roman" panose="02020603050405020304" pitchFamily="18" charset="0"/>
                <a:cs typeface="Times New Roman" panose="02020603050405020304" pitchFamily="18" charset="0"/>
              </a:rPr>
              <a:t>hidratov, ki jih naše telo potrebuje za energijo. Vsebujejo tudi prehranske vlaknine in beljakovine.</a:t>
            </a:r>
          </a:p>
          <a:p>
            <a:pPr marL="285750" indent="-285750">
              <a:buFontTx/>
              <a:buChar char="-"/>
            </a:pPr>
            <a:r>
              <a:rPr lang="sl-SI" sz="2000" dirty="0" smtClean="0">
                <a:latin typeface="Times New Roman" panose="02020603050405020304" pitchFamily="18" charset="0"/>
                <a:cs typeface="Times New Roman" panose="02020603050405020304" pitchFamily="18" charset="0"/>
              </a:rPr>
              <a:t>Priporoča se predvsem uživanje polnovrednih žit, ki vsebujejo več prehranskih vlaknin, vitaminov (vitamini B skupine) in  mineralov - baker, magnezij, fosfor.</a:t>
            </a:r>
          </a:p>
          <a:p>
            <a:pPr marL="285750" indent="-285750">
              <a:buFontTx/>
              <a:buChar char="-"/>
            </a:pPr>
            <a:r>
              <a:rPr lang="sl-SI" sz="2000" dirty="0" smtClean="0">
                <a:latin typeface="Times New Roman" panose="02020603050405020304" pitchFamily="18" charset="0"/>
                <a:cs typeface="Times New Roman" panose="02020603050405020304" pitchFamily="18" charset="0"/>
              </a:rPr>
              <a:t>V Sloveniji si dneva brez kruha skoraj ne moremo predstavljati, v zadnjih letih imamo radi tudi različne </a:t>
            </a:r>
            <a:r>
              <a:rPr lang="sl-SI" sz="2000" dirty="0" err="1" smtClean="0">
                <a:latin typeface="Times New Roman" panose="02020603050405020304" pitchFamily="18" charset="0"/>
                <a:cs typeface="Times New Roman" panose="02020603050405020304" pitchFamily="18" charset="0"/>
              </a:rPr>
              <a:t>muslie</a:t>
            </a:r>
            <a:r>
              <a:rPr lang="sl-SI" sz="2000" dirty="0" smtClean="0">
                <a:latin typeface="Times New Roman" panose="02020603050405020304" pitchFamily="18" charset="0"/>
                <a:cs typeface="Times New Roman" panose="02020603050405020304" pitchFamily="18" charset="0"/>
              </a:rPr>
              <a:t>.</a:t>
            </a:r>
          </a:p>
          <a:p>
            <a:pPr marL="285750" indent="-285750">
              <a:buFontTx/>
              <a:buChar char="-"/>
            </a:pPr>
            <a:r>
              <a:rPr lang="sl-SI" sz="2000" dirty="0" smtClean="0">
                <a:latin typeface="Times New Roman" panose="02020603050405020304" pitchFamily="18" charset="0"/>
                <a:cs typeface="Times New Roman" panose="02020603050405020304" pitchFamily="18" charset="0"/>
              </a:rPr>
              <a:t>Žita največkrat zmeljemo in iz moke naredimo različne pekarske in slaščičarske izdelke - kruh, kaše, testenine, njoke, svaljke, rogljičke, potice, pite, torte …</a:t>
            </a:r>
            <a:endParaRPr lang="sl-SI"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482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892175"/>
          </a:xfrm>
        </p:spPr>
        <p:txBody>
          <a:bodyPr/>
          <a:lstStyle/>
          <a:p>
            <a:r>
              <a:rPr lang="sl-SI" dirty="0" smtClean="0">
                <a:solidFill>
                  <a:srgbClr val="C00000"/>
                </a:solidFill>
                <a:latin typeface="Times New Roman" panose="02020603050405020304" pitchFamily="18" charset="0"/>
                <a:cs typeface="Times New Roman" panose="02020603050405020304" pitchFamily="18" charset="0"/>
              </a:rPr>
              <a:t>3. Naloga - žita:</a:t>
            </a:r>
            <a:endParaRPr lang="sl-SI" dirty="0">
              <a:solidFill>
                <a:srgbClr val="C00000"/>
              </a:solidFill>
              <a:latin typeface="Times New Roman" panose="02020603050405020304" pitchFamily="18" charset="0"/>
              <a:cs typeface="Times New Roman" panose="02020603050405020304" pitchFamily="18" charset="0"/>
            </a:endParaRPr>
          </a:p>
        </p:txBody>
      </p:sp>
      <p:sp>
        <p:nvSpPr>
          <p:cNvPr id="3" name="Označba mesta vsebine 2"/>
          <p:cNvSpPr>
            <a:spLocks noGrp="1"/>
          </p:cNvSpPr>
          <p:nvPr>
            <p:ph idx="1"/>
          </p:nvPr>
        </p:nvSpPr>
        <p:spPr>
          <a:xfrm>
            <a:off x="838200" y="1419225"/>
            <a:ext cx="10515600" cy="3660775"/>
          </a:xfrm>
        </p:spPr>
        <p:txBody>
          <a:bodyPr/>
          <a:lstStyle/>
          <a:p>
            <a:pPr marL="0" indent="0">
              <a:buNone/>
            </a:pPr>
            <a:r>
              <a:rPr lang="sl-SI" dirty="0" smtClean="0">
                <a:latin typeface="Times New Roman" panose="02020603050405020304" pitchFamily="18" charset="0"/>
                <a:cs typeface="Times New Roman" panose="02020603050405020304" pitchFamily="18" charset="0"/>
              </a:rPr>
              <a:t>V šoli imamo za malico različne vrste kruha. Vse vsebujejo pšenično moko, nekateri še kakšno drugo moko ali sestavino, ki mu da ime ali poseben okus. V času pomladanskega šolanja od doma je marsikdo doma pekel kruh. Morda tudi vaši starši, stari starši ali celo vi sami. </a:t>
            </a:r>
          </a:p>
          <a:p>
            <a:pPr marL="0" indent="0">
              <a:buNone/>
            </a:pPr>
            <a:endParaRPr lang="sl-SI" dirty="0">
              <a:latin typeface="Times New Roman" panose="02020603050405020304" pitchFamily="18" charset="0"/>
              <a:cs typeface="Times New Roman" panose="02020603050405020304" pitchFamily="18" charset="0"/>
            </a:endParaRPr>
          </a:p>
          <a:p>
            <a:pPr marL="0" indent="0">
              <a:buNone/>
            </a:pPr>
            <a:r>
              <a:rPr lang="sl-SI" dirty="0" smtClean="0">
                <a:latin typeface="Times New Roman" panose="02020603050405020304" pitchFamily="18" charset="0"/>
                <a:cs typeface="Times New Roman" panose="02020603050405020304" pitchFamily="18" charset="0"/>
              </a:rPr>
              <a:t>Napišite recept za kruh - sestavine in kako bi ga lahko izboljšali, da bi bil po „vašem“ okusu. Bi dodali kakšne začimbe, </a:t>
            </a:r>
            <a:r>
              <a:rPr lang="sl-SI" dirty="0" smtClean="0">
                <a:latin typeface="Times New Roman" panose="02020603050405020304" pitchFamily="18" charset="0"/>
                <a:cs typeface="Times New Roman" panose="02020603050405020304" pitchFamily="18" charset="0"/>
              </a:rPr>
              <a:t>dodatke, </a:t>
            </a:r>
            <a:r>
              <a:rPr lang="sl-SI" dirty="0" smtClean="0">
                <a:latin typeface="Times New Roman" panose="02020603050405020304" pitchFamily="18" charset="0"/>
                <a:cs typeface="Times New Roman" panose="02020603050405020304" pitchFamily="18" charset="0"/>
              </a:rPr>
              <a:t>ali bi ga le spekli in ga postregli z maslom?</a:t>
            </a:r>
            <a:endParaRPr lang="sl-SI" dirty="0">
              <a:latin typeface="Times New Roman" panose="02020603050405020304" pitchFamily="18" charset="0"/>
              <a:cs typeface="Times New Roman" panose="02020603050405020304" pitchFamily="18" charset="0"/>
            </a:endParaRPr>
          </a:p>
        </p:txBody>
      </p:sp>
      <p:pic>
        <p:nvPicPr>
          <p:cNvPr id="13314" name="Picture 2" descr="5-Minuten-Brot - Rezept - ichkoche.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954498"/>
            <a:ext cx="2382705" cy="184467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Brot auf weißem Hintergrund — Stockfoto © domnitsky.yar #877563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8279" y="4713801"/>
            <a:ext cx="3006998" cy="2001022"/>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Download Free png Bread PNG image free download, bun picture PNG - DLPNG.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5920" y="4708210"/>
            <a:ext cx="2572220" cy="1868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799920"/>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810A8730665F84F9990E6337B377EA6" ma:contentTypeVersion="13" ma:contentTypeDescription="Ustvari nov dokument." ma:contentTypeScope="" ma:versionID="c16035011bf1d2a55a9eedfa98e7912d">
  <xsd:schema xmlns:xsd="http://www.w3.org/2001/XMLSchema" xmlns:xs="http://www.w3.org/2001/XMLSchema" xmlns:p="http://schemas.microsoft.com/office/2006/metadata/properties" xmlns:ns3="5edf1d05-d392-4575-bd49-f2aca516cfa8" xmlns:ns4="593481eb-4afb-4b05-bcf6-a959ab9098bc" targetNamespace="http://schemas.microsoft.com/office/2006/metadata/properties" ma:root="true" ma:fieldsID="f34860bf0af99e182c42b6f7873e7004" ns3:_="" ns4:_="">
    <xsd:import namespace="5edf1d05-d392-4575-bd49-f2aca516cfa8"/>
    <xsd:import namespace="593481eb-4afb-4b05-bcf6-a959ab9098b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df1d05-d392-4575-bd49-f2aca516cf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3481eb-4afb-4b05-bcf6-a959ab9098bc" elementFormDefault="qualified">
    <xsd:import namespace="http://schemas.microsoft.com/office/2006/documentManagement/types"/>
    <xsd:import namespace="http://schemas.microsoft.com/office/infopath/2007/PartnerControls"/>
    <xsd:element name="SharedWithUsers" ma:index="18"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V skupni rabi s podrobnostmi" ma:internalName="SharedWithDetails" ma:readOnly="true">
      <xsd:simpleType>
        <xsd:restriction base="dms:Note">
          <xsd:maxLength value="255"/>
        </xsd:restriction>
      </xsd:simpleType>
    </xsd:element>
    <xsd:element name="SharingHintHash" ma:index="20" nillable="true" ma:displayName="Razprševanje namiga za skupno rabo"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73D064-48BE-4E2E-B40C-6CB0A1E137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df1d05-d392-4575-bd49-f2aca516cfa8"/>
    <ds:schemaRef ds:uri="593481eb-4afb-4b05-bcf6-a959ab9098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881140-871C-402B-BD97-D4569B0459BD}">
  <ds:schemaRefs>
    <ds:schemaRef ds:uri="http://schemas.microsoft.com/sharepoint/v3/contenttype/forms"/>
  </ds:schemaRefs>
</ds:datastoreItem>
</file>

<file path=customXml/itemProps3.xml><?xml version="1.0" encoding="utf-8"?>
<ds:datastoreItem xmlns:ds="http://schemas.openxmlformats.org/officeDocument/2006/customXml" ds:itemID="{0A386374-7D4D-4E45-AFC6-81341D8F6C9C}">
  <ds:schemaRefs>
    <ds:schemaRef ds:uri="http://schemas.microsoft.com/office/2006/documentManagement/types"/>
    <ds:schemaRef ds:uri="http://schemas.microsoft.com/office/infopath/2007/PartnerControls"/>
    <ds:schemaRef ds:uri="http://purl.org/dc/elements/1.1/"/>
    <ds:schemaRef ds:uri="593481eb-4afb-4b05-bcf6-a959ab9098bc"/>
    <ds:schemaRef ds:uri="http://schemas.microsoft.com/office/2006/metadata/properties"/>
    <ds:schemaRef ds:uri="5edf1d05-d392-4575-bd49-f2aca516cfa8"/>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1381</TotalTime>
  <Words>2457</Words>
  <Application>Microsoft Office PowerPoint</Application>
  <PresentationFormat>Širokozaslonsko</PresentationFormat>
  <Paragraphs>145</Paragraphs>
  <Slides>31</Slides>
  <Notes>0</Notes>
  <HiddenSlides>0</HiddenSlides>
  <MMClips>0</MMClips>
  <ScaleCrop>false</ScaleCrop>
  <HeadingPairs>
    <vt:vector size="8" baseType="variant">
      <vt:variant>
        <vt:lpstr>Uporabljene pisave</vt:lpstr>
      </vt:variant>
      <vt:variant>
        <vt:i4>4</vt:i4>
      </vt:variant>
      <vt:variant>
        <vt:lpstr>Tema</vt:lpstr>
      </vt:variant>
      <vt:variant>
        <vt:i4>1</vt:i4>
      </vt:variant>
      <vt:variant>
        <vt:lpstr>Vdelani OLE strežniki</vt:lpstr>
      </vt:variant>
      <vt:variant>
        <vt:i4>1</vt:i4>
      </vt:variant>
      <vt:variant>
        <vt:lpstr>Naslovi diapozitivov</vt:lpstr>
      </vt:variant>
      <vt:variant>
        <vt:i4>31</vt:i4>
      </vt:variant>
    </vt:vector>
  </HeadingPairs>
  <TitlesOfParts>
    <vt:vector size="37" baseType="lpstr">
      <vt:lpstr>Arial</vt:lpstr>
      <vt:lpstr>Calibri</vt:lpstr>
      <vt:lpstr>Calibri Light</vt:lpstr>
      <vt:lpstr>Times New Roman</vt:lpstr>
      <vt:lpstr>Officeova tema</vt:lpstr>
      <vt:lpstr>MS_ClipArt_Gallery</vt:lpstr>
      <vt:lpstr>10. Tradicionalni slovenski zajtrk</vt:lpstr>
      <vt:lpstr>PowerPointova predstavitev</vt:lpstr>
      <vt:lpstr>PowerPointova predstavitev</vt:lpstr>
      <vt:lpstr>PowerPointova predstavitev</vt:lpstr>
      <vt:lpstr>1. Naloga – med:</vt:lpstr>
      <vt:lpstr>Jabolka</vt:lpstr>
      <vt:lpstr>2. naloga- jabolka</vt:lpstr>
      <vt:lpstr>PowerPointova predstavitev</vt:lpstr>
      <vt:lpstr>3. Naloga - žita:</vt:lpstr>
      <vt:lpstr>Mleko in maslo – super tim</vt:lpstr>
      <vt:lpstr>4. naloga- zajtrk</vt:lpstr>
      <vt:lpstr>PowerPointova predstavitev</vt:lpstr>
      <vt:lpstr>PROSO</vt:lpstr>
      <vt:lpstr>PowerPointova predstavitev</vt:lpstr>
      <vt:lpstr>Zgodovina prosa</vt:lpstr>
      <vt:lpstr>Prehranska vrednost</vt:lpstr>
      <vt:lpstr>5. naloga:</vt:lpstr>
      <vt:lpstr>PowerPointova predstavitev</vt:lpstr>
      <vt:lpstr>Kaj pa Pepelka in proso? </vt:lpstr>
      <vt:lpstr>6. naloga</vt:lpstr>
      <vt:lpstr>PowerPointova predstavitev</vt:lpstr>
      <vt:lpstr> 7. naloga: proso v kulinariki</vt:lpstr>
      <vt:lpstr>PowerPointova predstavitev</vt:lpstr>
      <vt:lpstr>Proseni linški keksi</vt:lpstr>
      <vt:lpstr>Kašota</vt:lpstr>
      <vt:lpstr>PowerPointova predstavitev</vt:lpstr>
      <vt:lpstr>8. naloga:</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Tradicionalni slovenski zajtrk</dc:title>
  <dc:creator>Barbara</dc:creator>
  <cp:lastModifiedBy>Maja Vačun</cp:lastModifiedBy>
  <cp:revision>80</cp:revision>
  <dcterms:created xsi:type="dcterms:W3CDTF">2020-11-11T11:59:10Z</dcterms:created>
  <dcterms:modified xsi:type="dcterms:W3CDTF">2020-11-15T14:41:44Z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0x010100A810A8730665F84F9990E6337B377EA6</vt:lpwstr>
  </property>
</Properties>
</file>