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83" r:id="rId15"/>
    <p:sldId id="272" r:id="rId16"/>
    <p:sldId id="273" r:id="rId17"/>
    <p:sldId id="275" r:id="rId18"/>
    <p:sldId id="274" r:id="rId19"/>
    <p:sldId id="276" r:id="rId20"/>
    <p:sldId id="277" r:id="rId21"/>
    <p:sldId id="279" r:id="rId22"/>
    <p:sldId id="278" r:id="rId23"/>
    <p:sldId id="280" r:id="rId24"/>
    <p:sldId id="281" r:id="rId25"/>
    <p:sldId id="282" r:id="rId26"/>
    <p:sldId id="259" r:id="rId27"/>
    <p:sldId id="256" r:id="rId28"/>
    <p:sldId id="258" r:id="rId2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E28-7B95-46E8-AE61-D837B89C740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0110-3CBB-4C7B-8A37-205914B95CC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075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E28-7B95-46E8-AE61-D837B89C740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0110-3CBB-4C7B-8A37-205914B95CC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121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E28-7B95-46E8-AE61-D837B89C740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0110-3CBB-4C7B-8A37-205914B95CC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025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E28-7B95-46E8-AE61-D837B89C740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0110-3CBB-4C7B-8A37-205914B95CC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916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E28-7B95-46E8-AE61-D837B89C740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0110-3CBB-4C7B-8A37-205914B95CC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297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E28-7B95-46E8-AE61-D837B89C740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0110-3CBB-4C7B-8A37-205914B95CC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8907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E28-7B95-46E8-AE61-D837B89C740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0110-3CBB-4C7B-8A37-205914B95CC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477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E28-7B95-46E8-AE61-D837B89C740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0110-3CBB-4C7B-8A37-205914B95CC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032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E28-7B95-46E8-AE61-D837B89C740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0110-3CBB-4C7B-8A37-205914B95CC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6115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E28-7B95-46E8-AE61-D837B89C740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0110-3CBB-4C7B-8A37-205914B95CC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647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E28-7B95-46E8-AE61-D837B89C740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0110-3CBB-4C7B-8A37-205914B95CC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830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07E28-7B95-46E8-AE61-D837B89C740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50110-3CBB-4C7B-8A37-205914B95CC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140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urska.breznik@os-selnica.si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urska.breznik@os-selnica.si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spnet.si/sole-in-vrtci/?f-2=Osnovna+%C5%A1ola&amp;f-3=Osrednja+%C5%A0tajerska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g/SlovenianTraditionalCostumes/photos/?ref=page_internal" TargetMode="External"/><Relationship Id="rId2" Type="http://schemas.openxmlformats.org/officeDocument/2006/relationships/hyperlink" Target="https://pixabay.com/images/search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srakek.si/svetovni-dan-kulturne-raznolikosti-za-dialog-in-razvoj/" TargetMode="External"/><Relationship Id="rId4" Type="http://schemas.openxmlformats.org/officeDocument/2006/relationships/hyperlink" Target="https://www.etno-muzej.si/sl/digitalne-zbirk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96412" y="73759"/>
            <a:ext cx="512859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 smtClean="0"/>
              <a:t>Dragi učenci!</a:t>
            </a:r>
          </a:p>
          <a:p>
            <a:endParaRPr lang="sl-SI" sz="2400" dirty="0" smtClean="0"/>
          </a:p>
          <a:p>
            <a:r>
              <a:rPr lang="sl-SI" sz="2400" dirty="0" smtClean="0"/>
              <a:t>Vljudno vas vabimo, da poskusite rešiti kviz, ki smo ga pripravili. Preko vprašanj boste spoznali ali pa obnovili svoje poznavanje vsebin, povezanih s kulturno raznolikostjo. </a:t>
            </a:r>
          </a:p>
          <a:p>
            <a:endParaRPr lang="sl-SI" sz="2400" dirty="0"/>
          </a:p>
          <a:p>
            <a:r>
              <a:rPr lang="sl-SI" sz="2400" dirty="0" smtClean="0"/>
              <a:t>Ob pravilnih rešitvah boste dobili gesli, dve pomembni vrednoti za ohranjanje kulturne raznolikosti.</a:t>
            </a:r>
          </a:p>
          <a:p>
            <a:endParaRPr lang="sl-SI" sz="2400" dirty="0"/>
          </a:p>
          <a:p>
            <a:r>
              <a:rPr lang="sl-SI" sz="2400" dirty="0" smtClean="0"/>
              <a:t>Med pravilnimi odgovori, ki jih boste posredovali učiteljici Urški Breznik na </a:t>
            </a:r>
            <a:r>
              <a:rPr lang="sl-SI" sz="2400" dirty="0" smtClean="0">
                <a:hlinkClick r:id="rId2"/>
              </a:rPr>
              <a:t>urska.breznik@os-selnica.si</a:t>
            </a:r>
            <a:r>
              <a:rPr lang="sl-SI" sz="2400" dirty="0" smtClean="0"/>
              <a:t>, bomo izžrebali pet nagrajencev, ki bodo prejeli praktično nagrado v sodelovanju s KD Pavza.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004" y="384465"/>
            <a:ext cx="6540239" cy="598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5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 smtClean="0"/>
              <a:t>Pri Masajih mož in žena nikoli ne obedujeta skupaj. To zagotovo pomeni,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0836" y="2140527"/>
            <a:ext cx="6996545" cy="3922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b="1" dirty="0" smtClean="0"/>
              <a:t>U</a:t>
            </a:r>
            <a:r>
              <a:rPr lang="sl-SI" sz="4000" dirty="0" smtClean="0"/>
              <a:t> – da mož žene ne spoštuje.</a:t>
            </a:r>
          </a:p>
          <a:p>
            <a:pPr marL="0" indent="0">
              <a:buNone/>
            </a:pPr>
            <a:r>
              <a:rPr lang="sl-SI" sz="4000" b="1" dirty="0" smtClean="0"/>
              <a:t>T</a:t>
            </a:r>
            <a:r>
              <a:rPr lang="sl-SI" sz="4000" dirty="0" smtClean="0"/>
              <a:t> – da imajo različne običaje kot mi.</a:t>
            </a:r>
          </a:p>
          <a:p>
            <a:pPr marL="0" indent="0">
              <a:buNone/>
            </a:pPr>
            <a:r>
              <a:rPr lang="sl-SI" sz="4000" b="1" dirty="0" smtClean="0"/>
              <a:t>H</a:t>
            </a:r>
            <a:r>
              <a:rPr lang="sl-SI" sz="4000" dirty="0" smtClean="0"/>
              <a:t> – da sta mož in žena vedno skregana.</a:t>
            </a:r>
          </a:p>
          <a:p>
            <a:pPr marL="0" indent="0">
              <a:buNone/>
            </a:pPr>
            <a:r>
              <a:rPr lang="sl-SI" sz="4000" b="1" dirty="0" smtClean="0"/>
              <a:t>L</a:t>
            </a:r>
            <a:r>
              <a:rPr lang="sl-SI" sz="4000" dirty="0" smtClean="0"/>
              <a:t> – da žena dobi manjše obroke.</a:t>
            </a:r>
            <a:endParaRPr lang="sl-SI" sz="4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909" y="2370859"/>
            <a:ext cx="51054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2. </a:t>
            </a:r>
            <a:r>
              <a:rPr lang="sl-SI" b="1" dirty="0"/>
              <a:t>d</a:t>
            </a:r>
            <a:r>
              <a:rPr lang="sl-SI" b="1" dirty="0" smtClean="0"/>
              <a:t>el </a:t>
            </a:r>
            <a:endParaRPr lang="sl-SI" b="1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809" y="1483961"/>
            <a:ext cx="11453695" cy="510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Katera jama/jame v Sloveniji je/so pod Unesco zaščito naravne dediščine?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36418" y="1825625"/>
            <a:ext cx="52681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b="1" dirty="0" smtClean="0"/>
              <a:t>V</a:t>
            </a:r>
            <a:r>
              <a:rPr lang="sl-SI" sz="4000" dirty="0" smtClean="0"/>
              <a:t> – </a:t>
            </a:r>
            <a:r>
              <a:rPr lang="sl-SI" sz="4000" dirty="0" err="1" smtClean="0"/>
              <a:t>Vilenica</a:t>
            </a:r>
            <a:r>
              <a:rPr lang="sl-SI" sz="4000" dirty="0" smtClean="0"/>
              <a:t>.</a:t>
            </a:r>
          </a:p>
          <a:p>
            <a:pPr marL="0" indent="0">
              <a:buNone/>
            </a:pPr>
            <a:r>
              <a:rPr lang="sl-SI" sz="4000" b="1" dirty="0" smtClean="0"/>
              <a:t>I</a:t>
            </a:r>
            <a:r>
              <a:rPr lang="sl-SI" sz="4000" dirty="0" smtClean="0"/>
              <a:t> – Postojnska jama.</a:t>
            </a:r>
          </a:p>
          <a:p>
            <a:pPr marL="0" indent="0">
              <a:buNone/>
            </a:pPr>
            <a:r>
              <a:rPr lang="sl-SI" sz="4000" b="1" dirty="0" smtClean="0"/>
              <a:t>R</a:t>
            </a:r>
            <a:r>
              <a:rPr lang="sl-SI" sz="4000" dirty="0" smtClean="0"/>
              <a:t> – Kostanjeviška jama.</a:t>
            </a:r>
          </a:p>
          <a:p>
            <a:pPr marL="0" indent="0">
              <a:buNone/>
            </a:pPr>
            <a:r>
              <a:rPr lang="sl-SI" sz="4000" b="1" dirty="0" smtClean="0"/>
              <a:t>S</a:t>
            </a:r>
            <a:r>
              <a:rPr lang="sl-SI" sz="4000" dirty="0" smtClean="0"/>
              <a:t> – Škocjanske jame.</a:t>
            </a:r>
            <a:endParaRPr lang="sl-SI" sz="4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991" y="1690688"/>
            <a:ext cx="6294767" cy="420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Katera izmed ljudskih noš na fotografiji je štajerska?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7981" y="1782346"/>
            <a:ext cx="2317174" cy="321013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233" y="1782347"/>
            <a:ext cx="2325362" cy="321013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673" y="1756920"/>
            <a:ext cx="2143558" cy="323556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694085" y="1756920"/>
            <a:ext cx="3235560" cy="3235560"/>
          </a:xfrm>
          <a:prstGeom prst="rect">
            <a:avLst/>
          </a:prstGeom>
        </p:spPr>
      </p:pic>
      <p:sp>
        <p:nvSpPr>
          <p:cNvPr id="11" name="PoljeZBesedilom 10"/>
          <p:cNvSpPr txBox="1"/>
          <p:nvPr/>
        </p:nvSpPr>
        <p:spPr>
          <a:xfrm>
            <a:off x="838200" y="5382491"/>
            <a:ext cx="1312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 smtClean="0"/>
              <a:t>P</a:t>
            </a:r>
            <a:endParaRPr lang="sl-SI" sz="4000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3785755" y="5382491"/>
            <a:ext cx="1312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 smtClean="0"/>
              <a:t>D</a:t>
            </a:r>
            <a:endParaRPr lang="sl-SI" sz="4000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6570518" y="5382491"/>
            <a:ext cx="1312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/>
              <a:t>G</a:t>
            </a:r>
          </a:p>
        </p:txBody>
      </p:sp>
      <p:sp>
        <p:nvSpPr>
          <p:cNvPr id="15" name="PoljeZBesedilom 14"/>
          <p:cNvSpPr txBox="1"/>
          <p:nvPr/>
        </p:nvSpPr>
        <p:spPr>
          <a:xfrm>
            <a:off x="9781309" y="5382491"/>
            <a:ext cx="1312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24274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Katera slovenska nesnovna kulturna dediščina še NI na seznamu Unesca?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825625"/>
            <a:ext cx="608214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b="1" dirty="0" smtClean="0"/>
              <a:t>U</a:t>
            </a:r>
            <a:r>
              <a:rPr lang="sl-SI" sz="4000" dirty="0" smtClean="0"/>
              <a:t> – Klekljanje čipk.</a:t>
            </a:r>
          </a:p>
          <a:p>
            <a:pPr marL="0" indent="0">
              <a:buNone/>
            </a:pPr>
            <a:r>
              <a:rPr lang="sl-SI" sz="4000" b="1" dirty="0" smtClean="0"/>
              <a:t>A</a:t>
            </a:r>
            <a:r>
              <a:rPr lang="sl-SI" sz="4000" dirty="0" smtClean="0"/>
              <a:t> – Obhodi kurentov.</a:t>
            </a:r>
          </a:p>
          <a:p>
            <a:pPr marL="0" indent="0">
              <a:buNone/>
            </a:pPr>
            <a:r>
              <a:rPr lang="sl-SI" sz="4000" b="1" dirty="0" smtClean="0"/>
              <a:t>O</a:t>
            </a:r>
            <a:r>
              <a:rPr lang="sl-SI" sz="4000" dirty="0" smtClean="0"/>
              <a:t> – Planinska paša in predelava mleka.</a:t>
            </a:r>
          </a:p>
          <a:p>
            <a:pPr marL="0" indent="0">
              <a:buNone/>
            </a:pPr>
            <a:r>
              <a:rPr lang="sl-SI" sz="4000" b="1" dirty="0" smtClean="0"/>
              <a:t>E</a:t>
            </a:r>
            <a:r>
              <a:rPr lang="sl-SI" sz="4000" dirty="0" smtClean="0"/>
              <a:t> – Škofjeloški pasijon.</a:t>
            </a:r>
            <a:endParaRPr lang="sl-SI" sz="4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970" y="1911926"/>
            <a:ext cx="5866630" cy="439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S katero barvo je označena koroška narečna skupina? 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2342" y="2265219"/>
            <a:ext cx="5651458" cy="385712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1783773" y="2826328"/>
            <a:ext cx="45442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/>
              <a:t>Š</a:t>
            </a:r>
            <a:r>
              <a:rPr lang="sl-SI" sz="4000" dirty="0" smtClean="0"/>
              <a:t> – Rdečo.</a:t>
            </a:r>
          </a:p>
          <a:p>
            <a:r>
              <a:rPr lang="sl-SI" sz="4000" b="1" dirty="0" smtClean="0"/>
              <a:t>K</a:t>
            </a:r>
            <a:r>
              <a:rPr lang="sl-SI" sz="4000" dirty="0" smtClean="0"/>
              <a:t> – Oranžno.</a:t>
            </a:r>
          </a:p>
          <a:p>
            <a:r>
              <a:rPr lang="sl-SI" sz="4000" b="1" dirty="0" smtClean="0"/>
              <a:t>P</a:t>
            </a:r>
            <a:r>
              <a:rPr lang="sl-SI" sz="4000" dirty="0" smtClean="0"/>
              <a:t> – Rumeno</a:t>
            </a:r>
          </a:p>
          <a:p>
            <a:r>
              <a:rPr lang="sl-SI" sz="4000" b="1" dirty="0" smtClean="0"/>
              <a:t>G</a:t>
            </a:r>
            <a:r>
              <a:rPr lang="sl-SI" sz="4000" dirty="0" smtClean="0"/>
              <a:t> – Zeleno.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353998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Katero od glasbil ni slovenska dediščina?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4182" y="1787235"/>
            <a:ext cx="3487645" cy="217307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82" y="4322618"/>
            <a:ext cx="3627194" cy="226002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256" y="1787235"/>
            <a:ext cx="1783026" cy="237736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0256" y="4222413"/>
            <a:ext cx="3043919" cy="2360226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4540827" y="2504209"/>
            <a:ext cx="1641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 smtClean="0"/>
              <a:t>C</a:t>
            </a:r>
            <a:endParaRPr lang="sl-SI" sz="4000" b="1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4540827" y="5316682"/>
            <a:ext cx="1641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/>
              <a:t>Z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9587345" y="2602607"/>
            <a:ext cx="1641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/>
              <a:t>H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9712036" y="5316682"/>
            <a:ext cx="1641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33674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sl-SI" b="1" dirty="0" smtClean="0"/>
              <a:t>Za katero mesto v Sloveniji velja, da je </a:t>
            </a:r>
            <a:br>
              <a:rPr lang="sl-SI" b="1" dirty="0" smtClean="0"/>
            </a:br>
            <a:r>
              <a:rPr lang="sl-SI" b="1" dirty="0" smtClean="0"/>
              <a:t>„glasnik miru“?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36418" y="1825625"/>
            <a:ext cx="481099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b="1" dirty="0" smtClean="0"/>
              <a:t>I – </a:t>
            </a:r>
            <a:r>
              <a:rPr lang="sl-SI" sz="4000" dirty="0" smtClean="0"/>
              <a:t>Nova Gorica</a:t>
            </a:r>
          </a:p>
          <a:p>
            <a:pPr marL="0" indent="0">
              <a:buNone/>
            </a:pPr>
            <a:r>
              <a:rPr lang="sl-SI" sz="4000" b="1" dirty="0" smtClean="0"/>
              <a:t>O – </a:t>
            </a:r>
            <a:r>
              <a:rPr lang="sl-SI" sz="4000" dirty="0" smtClean="0"/>
              <a:t>Slovenj Gradec</a:t>
            </a:r>
          </a:p>
          <a:p>
            <a:pPr marL="0" indent="0">
              <a:buNone/>
            </a:pPr>
            <a:r>
              <a:rPr lang="sl-SI" sz="4000" b="1" dirty="0" smtClean="0"/>
              <a:t>U – </a:t>
            </a:r>
            <a:r>
              <a:rPr lang="sl-SI" sz="4000" dirty="0" smtClean="0"/>
              <a:t>Slovenska Bistrica</a:t>
            </a:r>
          </a:p>
          <a:p>
            <a:pPr marL="0" indent="0">
              <a:buNone/>
            </a:pPr>
            <a:r>
              <a:rPr lang="sl-SI" sz="4000" b="1" dirty="0" smtClean="0"/>
              <a:t>A – </a:t>
            </a:r>
            <a:r>
              <a:rPr lang="sl-SI" sz="4000" dirty="0" smtClean="0"/>
              <a:t>Polhov Gradec</a:t>
            </a:r>
            <a:endParaRPr lang="sl-SI" sz="4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408" y="2016361"/>
            <a:ext cx="6445827" cy="42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7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Katera zastava NI evropska?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8096" y="2018794"/>
            <a:ext cx="2778372" cy="166997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754" y="2018793"/>
            <a:ext cx="2511648" cy="16699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1221" y="2025466"/>
            <a:ext cx="2501612" cy="1663306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3719945" y="4145973"/>
            <a:ext cx="178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 smtClean="0"/>
              <a:t>R</a:t>
            </a:r>
            <a:endParaRPr lang="sl-SI" sz="4000" b="1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703118" y="4145973"/>
            <a:ext cx="178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/>
              <a:t>L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6407959" y="4145973"/>
            <a:ext cx="178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 smtClean="0"/>
              <a:t>V</a:t>
            </a:r>
            <a:endParaRPr lang="sl-SI" sz="4000" b="1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9095973" y="4145973"/>
            <a:ext cx="178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/>
              <a:t>N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0287" y="2025466"/>
            <a:ext cx="2511648" cy="166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Kateri od pozdravov je srbski?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549736" y="1919144"/>
            <a:ext cx="4804064" cy="4351338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b="1" dirty="0"/>
              <a:t>A</a:t>
            </a:r>
            <a:r>
              <a:rPr lang="sl-SI" sz="4000" dirty="0" smtClean="0"/>
              <a:t> – </a:t>
            </a:r>
            <a:r>
              <a:rPr lang="az-Cyrl-AZ" sz="4000" dirty="0" smtClean="0"/>
              <a:t>Добар дан</a:t>
            </a:r>
            <a:endParaRPr lang="sl-SI" sz="4000" dirty="0" smtClean="0"/>
          </a:p>
          <a:p>
            <a:pPr marL="0" indent="0">
              <a:buNone/>
            </a:pPr>
            <a:r>
              <a:rPr lang="sl-SI" sz="4000" b="1" dirty="0" smtClean="0"/>
              <a:t>L</a:t>
            </a:r>
            <a:r>
              <a:rPr lang="sl-SI" sz="4000" dirty="0" smtClean="0"/>
              <a:t> </a:t>
            </a:r>
            <a:r>
              <a:rPr lang="sl-SI" sz="4000" dirty="0"/>
              <a:t>– </a:t>
            </a:r>
            <a:r>
              <a:rPr lang="sl-SI" sz="4000" dirty="0" smtClean="0"/>
              <a:t>Jó </a:t>
            </a:r>
            <a:r>
              <a:rPr lang="sl-SI" sz="4000" dirty="0"/>
              <a:t>napot </a:t>
            </a:r>
            <a:r>
              <a:rPr lang="sl-SI" sz="4000" dirty="0" err="1"/>
              <a:t>kívánok</a:t>
            </a:r>
            <a:endParaRPr lang="sl-SI" sz="4000" dirty="0" smtClean="0"/>
          </a:p>
          <a:p>
            <a:pPr marL="0" indent="0">
              <a:buNone/>
            </a:pPr>
            <a:r>
              <a:rPr lang="sl-SI" sz="4000" b="1" dirty="0" smtClean="0"/>
              <a:t>J</a:t>
            </a:r>
            <a:r>
              <a:rPr lang="sl-SI" sz="4000" dirty="0" smtClean="0"/>
              <a:t> – </a:t>
            </a:r>
            <a:r>
              <a:rPr lang="sl-SI" sz="4000" dirty="0" err="1" smtClean="0"/>
              <a:t>Guten</a:t>
            </a:r>
            <a:r>
              <a:rPr lang="sl-SI" sz="4000" dirty="0" smtClean="0"/>
              <a:t> </a:t>
            </a:r>
            <a:r>
              <a:rPr lang="sl-SI" sz="4000" dirty="0" err="1" smtClean="0"/>
              <a:t>Tag</a:t>
            </a:r>
            <a:endParaRPr lang="sl-SI" sz="4000" dirty="0" smtClean="0"/>
          </a:p>
          <a:p>
            <a:pPr marL="0" indent="0">
              <a:buNone/>
            </a:pPr>
            <a:r>
              <a:rPr lang="sl-SI" sz="4000" b="1" dirty="0"/>
              <a:t>N</a:t>
            </a:r>
            <a:r>
              <a:rPr lang="sl-SI" sz="4000" dirty="0" smtClean="0"/>
              <a:t>- </a:t>
            </a:r>
            <a:r>
              <a:rPr lang="sl-SI" sz="4000" dirty="0" err="1" smtClean="0"/>
              <a:t>Dzień</a:t>
            </a:r>
            <a:r>
              <a:rPr lang="sl-SI" sz="4000" dirty="0" smtClean="0"/>
              <a:t> </a:t>
            </a:r>
            <a:r>
              <a:rPr lang="sl-SI" sz="4000" dirty="0" err="1" smtClean="0"/>
              <a:t>dobry</a:t>
            </a:r>
            <a:endParaRPr lang="sl-SI" sz="4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51738"/>
            <a:ext cx="4419600" cy="294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3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Kulturna raznolikost</a:t>
            </a:r>
            <a:br>
              <a:rPr lang="sl-SI" dirty="0" smtClean="0"/>
            </a:br>
            <a:r>
              <a:rPr lang="sl-SI" dirty="0" smtClean="0"/>
              <a:t>KVIZ</a:t>
            </a:r>
            <a:endParaRPr lang="sl-SI" dirty="0"/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sl-SI" dirty="0" smtClean="0"/>
              <a:t>Izberi črko pred pravilnim odgovorom.</a:t>
            </a:r>
          </a:p>
          <a:p>
            <a:r>
              <a:rPr lang="sl-SI" dirty="0" smtClean="0"/>
              <a:t>Črke zapiši po vrsti in dobil/a boš dve gesli – eno v 1. delu in drugo v 2. delu.</a:t>
            </a:r>
          </a:p>
          <a:p>
            <a:r>
              <a:rPr lang="sl-SI" dirty="0" smtClean="0"/>
              <a:t>Gesli s svojimi podatki posreduj učiteljici Urški na naslov </a:t>
            </a:r>
            <a:r>
              <a:rPr lang="sl-SI" dirty="0" smtClean="0">
                <a:hlinkClick r:id="rId3"/>
              </a:rPr>
              <a:t>urska.breznik@os-selnica.si</a:t>
            </a:r>
            <a:r>
              <a:rPr lang="sl-SI" dirty="0" smtClean="0"/>
              <a:t> in morda boš prav ti srečni izžrebanec/izžrebanka!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4408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Katero izmed spodnjih mest bo med drugimi v letu 2021 Evropska prestolnica kulture?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825625"/>
            <a:ext cx="45858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dirty="0" smtClean="0"/>
              <a:t>F – Firence.</a:t>
            </a:r>
          </a:p>
          <a:p>
            <a:pPr marL="0" indent="0">
              <a:buNone/>
            </a:pPr>
            <a:r>
              <a:rPr lang="sl-SI" sz="4000" dirty="0" smtClean="0"/>
              <a:t>K – Dubrovnik.</a:t>
            </a:r>
          </a:p>
          <a:p>
            <a:pPr marL="0" indent="0">
              <a:buNone/>
            </a:pPr>
            <a:r>
              <a:rPr lang="sl-SI" sz="4000" dirty="0" smtClean="0"/>
              <a:t>N – Novi Sad.</a:t>
            </a:r>
          </a:p>
          <a:p>
            <a:pPr marL="0" indent="0">
              <a:buNone/>
            </a:pPr>
            <a:r>
              <a:rPr lang="sl-SI" sz="4000" dirty="0" smtClean="0"/>
              <a:t>Š – Krakov.</a:t>
            </a:r>
            <a:endParaRPr lang="sl-SI" sz="4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10" y="2083241"/>
            <a:ext cx="6756841" cy="380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1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Kateri grb predstavlja mesto Novi Sad v Srbiji?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2937" y="2197172"/>
            <a:ext cx="2125121" cy="212512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288" y="1911927"/>
            <a:ext cx="2408021" cy="240802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56" b="100000" l="75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3868" y="2127106"/>
            <a:ext cx="1860969" cy="219284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0187" y="2145217"/>
            <a:ext cx="2057400" cy="2057400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8907295" y="4665517"/>
            <a:ext cx="1776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/>
              <a:t>J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6060685" y="4665517"/>
            <a:ext cx="1776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 smtClean="0"/>
              <a:t>V</a:t>
            </a:r>
            <a:endParaRPr lang="sl-SI" sz="4000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3214075" y="4665517"/>
            <a:ext cx="1776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 smtClean="0"/>
              <a:t>M</a:t>
            </a:r>
            <a:endParaRPr lang="sl-SI" sz="4000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611886" y="4665517"/>
            <a:ext cx="1776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40218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7036" y="365125"/>
            <a:ext cx="11793682" cy="16611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S katero OŠ iz Novega Sada v Srbiji je pobratena naša šola in z njo sodelujemo tudi v Unesco projektih?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03564" y="2719243"/>
            <a:ext cx="5292436" cy="2995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b="1" dirty="0"/>
              <a:t>I</a:t>
            </a:r>
            <a:r>
              <a:rPr lang="sl-SI" sz="4000" dirty="0" smtClean="0"/>
              <a:t> - OŠ Jovan Popović.</a:t>
            </a:r>
          </a:p>
          <a:p>
            <a:pPr marL="0" indent="0">
              <a:buNone/>
            </a:pPr>
            <a:r>
              <a:rPr lang="sl-SI" sz="4000" b="1" dirty="0"/>
              <a:t>U</a:t>
            </a:r>
            <a:r>
              <a:rPr lang="sl-SI" sz="4000" dirty="0" smtClean="0"/>
              <a:t> - OŠ Miloš </a:t>
            </a:r>
            <a:r>
              <a:rPr lang="sl-SI" sz="4000" dirty="0" err="1" smtClean="0"/>
              <a:t>Crnjanski</a:t>
            </a:r>
            <a:r>
              <a:rPr lang="sl-SI" sz="4000" dirty="0"/>
              <a:t>.</a:t>
            </a:r>
            <a:endParaRPr lang="sl-SI" sz="4000" dirty="0" smtClean="0"/>
          </a:p>
          <a:p>
            <a:pPr marL="0" indent="0">
              <a:buNone/>
            </a:pPr>
            <a:r>
              <a:rPr lang="sl-SI" sz="4000" b="1" dirty="0" smtClean="0"/>
              <a:t>E</a:t>
            </a:r>
            <a:r>
              <a:rPr lang="sl-SI" sz="4000" dirty="0" smtClean="0"/>
              <a:t> - OŠ </a:t>
            </a:r>
            <a:r>
              <a:rPr lang="sl-SI" sz="4000" dirty="0" err="1" smtClean="0"/>
              <a:t>Dositej</a:t>
            </a:r>
            <a:r>
              <a:rPr lang="sl-SI" sz="4000" dirty="0" smtClean="0"/>
              <a:t> Obradović.</a:t>
            </a:r>
          </a:p>
          <a:p>
            <a:pPr marL="0" indent="0">
              <a:buNone/>
            </a:pPr>
            <a:r>
              <a:rPr lang="sl-SI" sz="4000" b="1" dirty="0" smtClean="0"/>
              <a:t>O</a:t>
            </a:r>
            <a:r>
              <a:rPr lang="sl-SI" sz="4000" dirty="0" smtClean="0"/>
              <a:t> - OŠ </a:t>
            </a:r>
            <a:r>
              <a:rPr lang="sl-SI" sz="4000" dirty="0" err="1" smtClean="0"/>
              <a:t>Petefi</a:t>
            </a:r>
            <a:r>
              <a:rPr lang="sl-SI" sz="4000" dirty="0" smtClean="0"/>
              <a:t> </a:t>
            </a:r>
            <a:r>
              <a:rPr lang="sl-SI" sz="4000" dirty="0" err="1" smtClean="0"/>
              <a:t>Sandor</a:t>
            </a:r>
            <a:r>
              <a:rPr lang="sl-SI" sz="4000" dirty="0" smtClean="0"/>
              <a:t>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877" y="2433099"/>
            <a:ext cx="5987332" cy="336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1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580" y="3545032"/>
            <a:ext cx="4857750" cy="3238500"/>
          </a:xfrm>
          <a:prstGeom prst="rect">
            <a:avLst/>
          </a:prstGeom>
        </p:spPr>
      </p:pic>
      <p:sp>
        <p:nvSpPr>
          <p:cNvPr id="4" name="Naslov 1"/>
          <p:cNvSpPr txBox="1">
            <a:spLocks/>
          </p:cNvSpPr>
          <p:nvPr/>
        </p:nvSpPr>
        <p:spPr>
          <a:xfrm>
            <a:off x="1246909" y="365125"/>
            <a:ext cx="976745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4200" b="1" smtClean="0"/>
              <a:t>OŠ Selnica ob Dravi in Unesco ASP mreža šol</a:t>
            </a:r>
            <a:endParaRPr lang="sl-SI" sz="4200" b="1" dirty="0"/>
          </a:p>
        </p:txBody>
      </p:sp>
      <p:sp>
        <p:nvSpPr>
          <p:cNvPr id="5" name="Pravokotnik 4"/>
          <p:cNvSpPr/>
          <p:nvPr/>
        </p:nvSpPr>
        <p:spPr>
          <a:xfrm>
            <a:off x="581891" y="1123679"/>
            <a:ext cx="49252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/>
              <a:t>Naša šola je po dveh letih vključevanja v Unesco projekte v šolskem letu 2019/2020 postala kandidatka za pridruženo članico ASP mreže Unesco šol. </a:t>
            </a:r>
            <a:endParaRPr lang="sl-SI" sz="2800" dirty="0"/>
          </a:p>
        </p:txBody>
      </p:sp>
      <p:sp>
        <p:nvSpPr>
          <p:cNvPr id="6" name="Pravokotnik 5"/>
          <p:cNvSpPr/>
          <p:nvPr/>
        </p:nvSpPr>
        <p:spPr>
          <a:xfrm>
            <a:off x="5850084" y="1123679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800" dirty="0" smtClean="0"/>
              <a:t>Tako se pridružujemo 100 drugim osnovnim in srednjim šolam ter vrtcem v Sloveniji, ki spoštujejo in uresničujejo vrednote in cilje Unesca ter poudarjajo pomembnost 4 Delorsovih stebrov izobraževanja.</a:t>
            </a:r>
            <a:endParaRPr lang="sl-SI" sz="2800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87" y="4124804"/>
            <a:ext cx="4255377" cy="2536156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480580" y="342446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>
                <a:hlinkClick r:id="rId4"/>
              </a:rPr>
              <a:t>https://www.aspnet.si/sole-in-vrtci/?f-2=Osnovna+%C5%A1ola&amp;f-3=Osrednja+%</a:t>
            </a:r>
            <a:r>
              <a:rPr lang="sl-SI" dirty="0" smtClean="0">
                <a:hlinkClick r:id="rId4"/>
              </a:rPr>
              <a:t>C5%A0tajerska</a:t>
            </a:r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5593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0"/>
            <a:ext cx="68580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PoljeZBesedilom 4"/>
          <p:cNvSpPr txBox="1"/>
          <p:nvPr/>
        </p:nvSpPr>
        <p:spPr>
          <a:xfrm>
            <a:off x="4509654" y="2026226"/>
            <a:ext cx="30964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 smtClean="0"/>
              <a:t>Ostanimo strpni in spoštljivi drug do drugega še naprej.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238991" y="436419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 smtClean="0">
                <a:solidFill>
                  <a:srgbClr val="FF0000"/>
                </a:solidFill>
              </a:rPr>
              <a:t>Učiti se, </a:t>
            </a:r>
          </a:p>
          <a:p>
            <a:pPr algn="ctr"/>
            <a:r>
              <a:rPr lang="sl-SI" sz="3600" b="1" dirty="0" smtClean="0">
                <a:solidFill>
                  <a:srgbClr val="FF0000"/>
                </a:solidFill>
              </a:rPr>
              <a:t>da bi vedeli.</a:t>
            </a:r>
            <a:endParaRPr lang="sl-SI" sz="3600" b="1" dirty="0">
              <a:solidFill>
                <a:srgbClr val="FF0000"/>
              </a:solidFill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-187036" y="5171210"/>
            <a:ext cx="3865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 smtClean="0">
                <a:solidFill>
                  <a:srgbClr val="FFFF00"/>
                </a:solidFill>
              </a:rPr>
              <a:t>Učiti se, </a:t>
            </a:r>
          </a:p>
          <a:p>
            <a:pPr algn="ctr"/>
            <a:r>
              <a:rPr lang="sl-SI" sz="3600" b="1" dirty="0" smtClean="0">
                <a:solidFill>
                  <a:srgbClr val="FFFF00"/>
                </a:solidFill>
              </a:rPr>
              <a:t>da bi znali delati.</a:t>
            </a:r>
            <a:endParaRPr lang="sl-SI" sz="3600" b="1" dirty="0">
              <a:solidFill>
                <a:srgbClr val="FFFF00"/>
              </a:solidFill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8333509" y="4894211"/>
            <a:ext cx="4294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 smtClean="0">
                <a:solidFill>
                  <a:srgbClr val="0070C0"/>
                </a:solidFill>
              </a:rPr>
              <a:t>Učiti se, </a:t>
            </a:r>
          </a:p>
          <a:p>
            <a:pPr algn="ctr"/>
            <a:r>
              <a:rPr lang="sl-SI" sz="3600" b="1" dirty="0" smtClean="0">
                <a:solidFill>
                  <a:srgbClr val="0070C0"/>
                </a:solidFill>
              </a:rPr>
              <a:t>da bi znali živeti skupaj.</a:t>
            </a:r>
            <a:endParaRPr lang="sl-SI" sz="3600" b="1" dirty="0">
              <a:solidFill>
                <a:srgbClr val="0070C0"/>
              </a:solidFill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9109363" y="436419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 smtClean="0">
                <a:solidFill>
                  <a:schemeClr val="accent6">
                    <a:lumMod val="75000"/>
                  </a:schemeClr>
                </a:solidFill>
              </a:rPr>
              <a:t>Učiti se</a:t>
            </a:r>
          </a:p>
          <a:p>
            <a:pPr algn="ctr"/>
            <a:r>
              <a:rPr lang="sl-SI" sz="3600" b="1" dirty="0" smtClean="0">
                <a:solidFill>
                  <a:schemeClr val="accent6">
                    <a:lumMod val="75000"/>
                  </a:schemeClr>
                </a:solidFill>
              </a:rPr>
              <a:t>biti.</a:t>
            </a:r>
            <a:endParaRPr lang="sl-SI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52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značba mesta vsebine 6"/>
          <p:cNvSpPr>
            <a:spLocks noGrp="1"/>
          </p:cNvSpPr>
          <p:nvPr>
            <p:ph idx="1"/>
          </p:nvPr>
        </p:nvSpPr>
        <p:spPr>
          <a:xfrm>
            <a:off x="874643" y="922350"/>
            <a:ext cx="10532165" cy="25841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sz="1400" dirty="0">
              <a:hlinkClick r:id="rId2"/>
            </a:endParaRPr>
          </a:p>
          <a:p>
            <a:r>
              <a:rPr lang="sl-SI" sz="1400" dirty="0" smtClean="0">
                <a:hlinkClick r:id="rId2"/>
              </a:rPr>
              <a:t>https</a:t>
            </a:r>
            <a:r>
              <a:rPr lang="sl-SI" sz="1400" dirty="0">
                <a:hlinkClick r:id="rId2"/>
              </a:rPr>
              <a:t>://</a:t>
            </a:r>
            <a:r>
              <a:rPr lang="sl-SI" sz="1400" dirty="0" smtClean="0">
                <a:hlinkClick r:id="rId2"/>
              </a:rPr>
              <a:t>pixabay.com/images/search</a:t>
            </a:r>
            <a:r>
              <a:rPr lang="sl-SI" sz="1400" dirty="0" smtClean="0"/>
              <a:t> (Pridobljeno 13. 5. 2020),</a:t>
            </a:r>
          </a:p>
          <a:p>
            <a:r>
              <a:rPr lang="sl-SI" sz="1400" dirty="0">
                <a:hlinkClick r:id="rId3"/>
              </a:rPr>
              <a:t>https://www.facebook.com/pg/SlovenianTraditionalCostumes/photos/?</a:t>
            </a:r>
            <a:r>
              <a:rPr lang="sl-SI" sz="1400" dirty="0" smtClean="0">
                <a:hlinkClick r:id="rId3"/>
              </a:rPr>
              <a:t>ref=page_internal</a:t>
            </a:r>
            <a:r>
              <a:rPr lang="sl-SI" sz="1400" dirty="0" smtClean="0"/>
              <a:t> (Pridobljeno 13. 5. 2020),</a:t>
            </a:r>
          </a:p>
          <a:p>
            <a:r>
              <a:rPr lang="sl-SI" sz="1400" dirty="0">
                <a:hlinkClick r:id="rId4"/>
              </a:rPr>
              <a:t>https://</a:t>
            </a:r>
            <a:r>
              <a:rPr lang="sl-SI" sz="1400" dirty="0" smtClean="0">
                <a:hlinkClick r:id="rId4"/>
              </a:rPr>
              <a:t>www.etno-muzej.si/sl/digitalne-zbirke</a:t>
            </a:r>
            <a:r>
              <a:rPr lang="sl-SI" sz="1400" dirty="0" smtClean="0"/>
              <a:t> (Pridobljeno 13. 5. 2020),</a:t>
            </a:r>
          </a:p>
          <a:p>
            <a:r>
              <a:rPr lang="sl-SI" sz="1400" dirty="0">
                <a:hlinkClick r:id="rId5"/>
              </a:rPr>
              <a:t>https://osrakek.si/svetovni-dan-kulturne-raznolikosti-za-dialog-in-razvoj</a:t>
            </a:r>
            <a:r>
              <a:rPr lang="sl-SI" sz="1400" dirty="0" smtClean="0">
                <a:hlinkClick r:id="rId5"/>
              </a:rPr>
              <a:t>/</a:t>
            </a:r>
            <a:r>
              <a:rPr lang="sl-SI" sz="1400" dirty="0" smtClean="0"/>
              <a:t> (Pridobljeno 13. 5. 2020),</a:t>
            </a:r>
          </a:p>
          <a:p>
            <a:r>
              <a:rPr lang="sl-SI" sz="1400" dirty="0" smtClean="0"/>
              <a:t>Splošna deklaracija o kulturni raznolikosti, UNESCO, 2001. Slovenski prevod: Izobraževalni center </a:t>
            </a:r>
            <a:r>
              <a:rPr lang="sl-SI" sz="1400" dirty="0" err="1" smtClean="0"/>
              <a:t>Eksena</a:t>
            </a:r>
            <a:r>
              <a:rPr lang="sl-SI" sz="1400" dirty="0" smtClean="0"/>
              <a:t>, 2016.</a:t>
            </a:r>
          </a:p>
          <a:p>
            <a:r>
              <a:rPr lang="sl-SI" sz="1400" dirty="0"/>
              <a:t>a</a:t>
            </a:r>
            <a:r>
              <a:rPr lang="sl-SI" sz="1400" dirty="0" smtClean="0"/>
              <a:t>rhiv OŠ Selnica ob Dravi.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874643" y="492981"/>
            <a:ext cx="240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Viri in literatura: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7624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V četrtek je 21. maj, ko s spodbudo Unesca praznujemo</a:t>
            </a:r>
            <a:endParaRPr lang="sl-SI" b="1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332509" y="1690688"/>
            <a:ext cx="98090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/>
              <a:t>U</a:t>
            </a:r>
            <a:r>
              <a:rPr lang="sl-SI" sz="4000" dirty="0" smtClean="0"/>
              <a:t> – mednarodni dan miru.</a:t>
            </a:r>
            <a:endParaRPr lang="sl-SI" sz="4000" dirty="0"/>
          </a:p>
          <a:p>
            <a:r>
              <a:rPr lang="sl-SI" sz="4000" b="1" dirty="0" smtClean="0"/>
              <a:t>S</a:t>
            </a:r>
            <a:r>
              <a:rPr lang="sl-SI" sz="4000" dirty="0" smtClean="0"/>
              <a:t> – svetovni dan kulturne raznolikosti za dialog in razvoj.</a:t>
            </a:r>
          </a:p>
          <a:p>
            <a:r>
              <a:rPr lang="sl-SI" sz="4000" b="1" dirty="0" smtClean="0"/>
              <a:t>A</a:t>
            </a:r>
            <a:r>
              <a:rPr lang="sl-SI" sz="4000" dirty="0" smtClean="0"/>
              <a:t> – mednarodni dan maternih jezikov.</a:t>
            </a:r>
          </a:p>
          <a:p>
            <a:r>
              <a:rPr lang="sl-SI" sz="4000" b="1" dirty="0" smtClean="0"/>
              <a:t>T</a:t>
            </a:r>
            <a:r>
              <a:rPr lang="sl-SI" sz="4000" dirty="0" smtClean="0"/>
              <a:t> – svetovni dan oceanov. 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127" y="3275737"/>
            <a:ext cx="32004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0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Kaj pomeni, da ljudje pripadamo različnim kulturam?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b="1" dirty="0" smtClean="0"/>
              <a:t>C</a:t>
            </a:r>
            <a:r>
              <a:rPr lang="sl-SI" sz="4000" dirty="0" smtClean="0"/>
              <a:t> – Da uporabljamo besede, kot so hvala in prosim.</a:t>
            </a:r>
          </a:p>
          <a:p>
            <a:pPr marL="0" indent="0">
              <a:buNone/>
            </a:pPr>
            <a:r>
              <a:rPr lang="sl-SI" sz="4000" b="1" dirty="0" smtClean="0"/>
              <a:t>Z</a:t>
            </a:r>
            <a:r>
              <a:rPr lang="sl-SI" sz="4000" dirty="0" smtClean="0"/>
              <a:t> – Da obiskujemo različne kulturne prireditve.</a:t>
            </a:r>
          </a:p>
          <a:p>
            <a:pPr marL="0" indent="0">
              <a:buNone/>
            </a:pPr>
            <a:r>
              <a:rPr lang="sl-SI" sz="4000" b="1" dirty="0" smtClean="0"/>
              <a:t>T</a:t>
            </a:r>
            <a:r>
              <a:rPr lang="sl-SI" sz="4000" dirty="0" smtClean="0"/>
              <a:t> – Da se naš način življenja razlikuje.</a:t>
            </a:r>
          </a:p>
          <a:p>
            <a:pPr marL="0" indent="0">
              <a:buNone/>
            </a:pPr>
            <a:r>
              <a:rPr lang="sl-SI" sz="4000" b="1" dirty="0" smtClean="0"/>
              <a:t>V</a:t>
            </a:r>
            <a:r>
              <a:rPr lang="sl-SI" sz="4000" dirty="0" smtClean="0"/>
              <a:t> – Da se kulturno prehranjujemo.</a:t>
            </a:r>
            <a:endParaRPr lang="sl-SI" sz="40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1330036" y="2078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1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5207" y="3525982"/>
            <a:ext cx="31146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2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Zapis VSI DRUGAČNI, VSI ENAKOPRAVNI spodbuja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2075153"/>
            <a:ext cx="10674927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b="1" dirty="0" smtClean="0"/>
              <a:t>D</a:t>
            </a:r>
            <a:r>
              <a:rPr lang="sl-SI" sz="4000" dirty="0" smtClean="0"/>
              <a:t> – nestrpnost do ljudi drugačne</a:t>
            </a:r>
          </a:p>
          <a:p>
            <a:pPr marL="0" indent="0">
              <a:buNone/>
            </a:pPr>
            <a:r>
              <a:rPr lang="sl-SI" sz="4000" dirty="0" smtClean="0"/>
              <a:t> barve kože.</a:t>
            </a:r>
          </a:p>
          <a:p>
            <a:pPr marL="0" indent="0">
              <a:buNone/>
            </a:pPr>
            <a:r>
              <a:rPr lang="sl-SI" sz="4000" b="1" dirty="0" smtClean="0"/>
              <a:t>P</a:t>
            </a:r>
            <a:r>
              <a:rPr lang="sl-SI" sz="4000" dirty="0" smtClean="0"/>
              <a:t> – starše, da otrokom dovolijo vse.</a:t>
            </a:r>
          </a:p>
          <a:p>
            <a:pPr marL="0" indent="0">
              <a:buNone/>
            </a:pPr>
            <a:r>
              <a:rPr lang="sl-SI" sz="4000" b="1" dirty="0" smtClean="0"/>
              <a:t>M</a:t>
            </a:r>
            <a:r>
              <a:rPr lang="sl-SI" sz="4000" dirty="0" smtClean="0"/>
              <a:t> – drugačna pravila za otroke.</a:t>
            </a:r>
          </a:p>
          <a:p>
            <a:pPr marL="0" indent="0">
              <a:buNone/>
            </a:pPr>
            <a:r>
              <a:rPr lang="sl-SI" sz="4000" b="1" dirty="0" smtClean="0"/>
              <a:t>R</a:t>
            </a:r>
            <a:r>
              <a:rPr lang="sl-SI" sz="4000" dirty="0" smtClean="0"/>
              <a:t> – medsebojno sporazumevanje in raznolikost.</a:t>
            </a:r>
            <a:endParaRPr lang="sl-SI" sz="4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9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0772" y="1216313"/>
            <a:ext cx="3630757" cy="24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6645" y="365126"/>
            <a:ext cx="11772899" cy="154680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Ljudje na svetu govorimo različne jezike, ki so pomemben del kulture.</a:t>
            </a:r>
            <a:br>
              <a:rPr lang="sl-SI" b="1" dirty="0" smtClean="0"/>
            </a:br>
            <a:r>
              <a:rPr lang="sl-SI" b="1" dirty="0" smtClean="0"/>
              <a:t>Koliko različnih jezikov poznamo?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2774373"/>
            <a:ext cx="10515600" cy="34025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b="1" dirty="0" smtClean="0"/>
              <a:t>P</a:t>
            </a:r>
            <a:r>
              <a:rPr lang="sl-SI" sz="4000" dirty="0" smtClean="0"/>
              <a:t> – 6000</a:t>
            </a:r>
            <a:r>
              <a:rPr lang="sl-SI" sz="4000" dirty="0" smtClean="0">
                <a:latin typeface="Century Schoolbook" panose="02040604050505020304" pitchFamily="18" charset="0"/>
              </a:rPr>
              <a:t>─</a:t>
            </a:r>
            <a:r>
              <a:rPr lang="sl-SI" sz="4000" dirty="0" smtClean="0"/>
              <a:t>7000</a:t>
            </a:r>
          </a:p>
          <a:p>
            <a:pPr marL="0" indent="0">
              <a:buNone/>
            </a:pPr>
            <a:r>
              <a:rPr lang="sl-SI" sz="4000" b="1" dirty="0" smtClean="0"/>
              <a:t>N</a:t>
            </a:r>
            <a:r>
              <a:rPr lang="sl-SI" sz="4000" dirty="0" smtClean="0"/>
              <a:t> – 600</a:t>
            </a:r>
            <a:r>
              <a:rPr lang="sl-SI" sz="4000" dirty="0" smtClean="0">
                <a:latin typeface="Century Schoolbook" panose="02040604050505020304" pitchFamily="18" charset="0"/>
              </a:rPr>
              <a:t>─</a:t>
            </a:r>
            <a:r>
              <a:rPr lang="sl-SI" sz="4000" dirty="0" smtClean="0"/>
              <a:t>700</a:t>
            </a:r>
          </a:p>
          <a:p>
            <a:pPr marL="0" indent="0">
              <a:buNone/>
            </a:pPr>
            <a:r>
              <a:rPr lang="sl-SI" sz="4000" b="1" dirty="0" smtClean="0"/>
              <a:t>Ž</a:t>
            </a:r>
            <a:r>
              <a:rPr lang="sl-SI" sz="4000" dirty="0" smtClean="0"/>
              <a:t> – 3000</a:t>
            </a:r>
            <a:r>
              <a:rPr lang="sl-SI" sz="4000" dirty="0" smtClean="0">
                <a:latin typeface="Century Schoolbook" panose="02040604050505020304" pitchFamily="18" charset="0"/>
              </a:rPr>
              <a:t>─</a:t>
            </a:r>
            <a:r>
              <a:rPr lang="sl-SI" sz="4000" dirty="0" smtClean="0"/>
              <a:t>4000</a:t>
            </a:r>
          </a:p>
          <a:p>
            <a:pPr marL="0" indent="0">
              <a:buNone/>
            </a:pPr>
            <a:r>
              <a:rPr lang="sl-SI" sz="4000" b="1" dirty="0" smtClean="0"/>
              <a:t>F</a:t>
            </a:r>
            <a:r>
              <a:rPr lang="sl-SI" sz="4000" dirty="0" smtClean="0"/>
              <a:t> – 5000</a:t>
            </a:r>
            <a:r>
              <a:rPr lang="sl-SI" sz="4000" dirty="0" smtClean="0">
                <a:latin typeface="Century Schoolbook" panose="02040604050505020304" pitchFamily="18" charset="0"/>
              </a:rPr>
              <a:t>─</a:t>
            </a:r>
            <a:r>
              <a:rPr lang="sl-SI" sz="4000" dirty="0" smtClean="0"/>
              <a:t>6000</a:t>
            </a:r>
            <a:endParaRPr lang="sl-SI" sz="4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774" y="2098570"/>
            <a:ext cx="5713700" cy="442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Del kulture je tudi vera. Pri nas je najbolj razširjena katoliška vera. To pomeni, 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51163" y="2490644"/>
            <a:ext cx="10515600" cy="3421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b="1" dirty="0" smtClean="0"/>
              <a:t>G</a:t>
            </a:r>
            <a:r>
              <a:rPr lang="sl-SI" sz="4000" dirty="0" smtClean="0"/>
              <a:t> – da morajo biti vsi državljani Slovenije katoliki.</a:t>
            </a:r>
          </a:p>
          <a:p>
            <a:pPr marL="0" indent="0">
              <a:buNone/>
            </a:pPr>
            <a:r>
              <a:rPr lang="sl-SI" sz="4000" b="1" dirty="0" smtClean="0"/>
              <a:t>R</a:t>
            </a:r>
            <a:r>
              <a:rPr lang="sl-SI" sz="4000" dirty="0" smtClean="0"/>
              <a:t> – da drugih verstev v Sloveniji ni.</a:t>
            </a:r>
          </a:p>
          <a:p>
            <a:pPr marL="0" indent="0">
              <a:buNone/>
            </a:pPr>
            <a:r>
              <a:rPr lang="sl-SI" sz="4000" b="1" dirty="0" smtClean="0"/>
              <a:t>N</a:t>
            </a:r>
            <a:r>
              <a:rPr lang="sl-SI" sz="4000" dirty="0" smtClean="0"/>
              <a:t> – da se je skozi zgodovino na našem ozemlju najbolj ohranila katoliška vera.</a:t>
            </a:r>
          </a:p>
          <a:p>
            <a:pPr marL="0" indent="0">
              <a:buNone/>
            </a:pPr>
            <a:r>
              <a:rPr lang="sl-SI" sz="4000" b="1" dirty="0" smtClean="0"/>
              <a:t>J</a:t>
            </a:r>
            <a:r>
              <a:rPr lang="sl-SI" sz="4000" dirty="0" smtClean="0"/>
              <a:t> – da ne smemo spoštovati drugih verstev.</a:t>
            </a:r>
          </a:p>
        </p:txBody>
      </p:sp>
    </p:spTree>
    <p:extLst>
      <p:ext uri="{BB962C8B-B14F-4D97-AF65-F5344CB8AC3E}">
        <p14:creationId xmlns:p14="http://schemas.microsoft.com/office/powerpoint/2010/main" val="15977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Žival na sliki je simbol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21327" y="1690688"/>
            <a:ext cx="457546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b="1" dirty="0" smtClean="0"/>
              <a:t>I </a:t>
            </a:r>
            <a:r>
              <a:rPr lang="sl-SI" sz="4000" dirty="0" smtClean="0"/>
              <a:t>– nevoščljivosti.</a:t>
            </a:r>
          </a:p>
          <a:p>
            <a:pPr marL="0" indent="0">
              <a:buNone/>
            </a:pPr>
            <a:r>
              <a:rPr lang="sl-SI" sz="4000" b="1" dirty="0" smtClean="0"/>
              <a:t>O</a:t>
            </a:r>
            <a:r>
              <a:rPr lang="sl-SI" sz="4000" dirty="0"/>
              <a:t> </a:t>
            </a:r>
            <a:r>
              <a:rPr lang="sl-SI" sz="4000" dirty="0" smtClean="0"/>
              <a:t>– miru.</a:t>
            </a:r>
          </a:p>
          <a:p>
            <a:pPr marL="0" indent="0">
              <a:buNone/>
            </a:pPr>
            <a:r>
              <a:rPr lang="sl-SI" sz="4000" b="1" dirty="0" smtClean="0"/>
              <a:t>A </a:t>
            </a:r>
            <a:r>
              <a:rPr lang="sl-SI" sz="4000" dirty="0" smtClean="0"/>
              <a:t>– ljubezni.</a:t>
            </a:r>
          </a:p>
          <a:p>
            <a:pPr marL="0" indent="0">
              <a:buNone/>
            </a:pPr>
            <a:r>
              <a:rPr lang="sl-SI" sz="4000" b="1" dirty="0" smtClean="0"/>
              <a:t>E</a:t>
            </a:r>
            <a:r>
              <a:rPr lang="sl-SI" sz="4000" dirty="0" smtClean="0"/>
              <a:t> – sreče.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6791" y="271895"/>
            <a:ext cx="5243513" cy="64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DIALOG je 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825625"/>
            <a:ext cx="756804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b="1" dirty="0" smtClean="0"/>
              <a:t>Š</a:t>
            </a:r>
            <a:r>
              <a:rPr lang="sl-SI" sz="4000" dirty="0" smtClean="0"/>
              <a:t> – računalniški program.</a:t>
            </a:r>
          </a:p>
          <a:p>
            <a:pPr marL="0" indent="0">
              <a:buNone/>
            </a:pPr>
            <a:r>
              <a:rPr lang="sl-SI" sz="4000" b="1" dirty="0" smtClean="0"/>
              <a:t>C</a:t>
            </a:r>
            <a:r>
              <a:rPr lang="sl-SI" sz="4000" dirty="0" smtClean="0"/>
              <a:t> – pogovor, ki se konča s pretepom.</a:t>
            </a:r>
          </a:p>
          <a:p>
            <a:pPr marL="0" indent="0">
              <a:buNone/>
            </a:pPr>
            <a:r>
              <a:rPr lang="sl-SI" sz="4000" b="1" dirty="0" smtClean="0"/>
              <a:t>Č</a:t>
            </a:r>
            <a:r>
              <a:rPr lang="sl-SI" sz="4000" dirty="0" smtClean="0"/>
              <a:t> – zdravnik.</a:t>
            </a:r>
          </a:p>
          <a:p>
            <a:pPr marL="0" indent="0">
              <a:buNone/>
            </a:pPr>
            <a:r>
              <a:rPr lang="sl-SI" sz="4000" b="1" dirty="0" smtClean="0"/>
              <a:t>S</a:t>
            </a:r>
            <a:r>
              <a:rPr lang="sl-SI" sz="4000" dirty="0" smtClean="0"/>
              <a:t> – pogovor z namenom doseči sporazum.</a:t>
            </a:r>
            <a:endParaRPr lang="sl-SI" sz="4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187" y="2225386"/>
            <a:ext cx="43148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6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810A8730665F84F9990E6337B377EA6" ma:contentTypeVersion="13" ma:contentTypeDescription="Ustvari nov dokument." ma:contentTypeScope="" ma:versionID="c16035011bf1d2a55a9eedfa98e7912d">
  <xsd:schema xmlns:xsd="http://www.w3.org/2001/XMLSchema" xmlns:xs="http://www.w3.org/2001/XMLSchema" xmlns:p="http://schemas.microsoft.com/office/2006/metadata/properties" xmlns:ns3="5edf1d05-d392-4575-bd49-f2aca516cfa8" xmlns:ns4="593481eb-4afb-4b05-bcf6-a959ab9098bc" targetNamespace="http://schemas.microsoft.com/office/2006/metadata/properties" ma:root="true" ma:fieldsID="f34860bf0af99e182c42b6f7873e7004" ns3:_="" ns4:_="">
    <xsd:import namespace="5edf1d05-d392-4575-bd49-f2aca516cfa8"/>
    <xsd:import namespace="593481eb-4afb-4b05-bcf6-a959ab9098b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df1d05-d392-4575-bd49-f2aca516cf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3481eb-4afb-4b05-bcf6-a959ab9098b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Razprševanje namiga za skupno rab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3C5CF4A-35E8-4283-AA91-A5559AA40F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df1d05-d392-4575-bd49-f2aca516cfa8"/>
    <ds:schemaRef ds:uri="593481eb-4afb-4b05-bcf6-a959ab9098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F633B2-73CA-4E07-B716-081AF6C594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61B022-0463-4228-8AA4-926CF270CC73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5edf1d05-d392-4575-bd49-f2aca516cfa8"/>
    <ds:schemaRef ds:uri="http://schemas.microsoft.com/office/2006/documentManagement/types"/>
    <ds:schemaRef ds:uri="http://schemas.openxmlformats.org/package/2006/metadata/core-properties"/>
    <ds:schemaRef ds:uri="593481eb-4afb-4b05-bcf6-a959ab9098bc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904</Words>
  <Application>Microsoft Office PowerPoint</Application>
  <PresentationFormat>Širokozaslonsko</PresentationFormat>
  <Paragraphs>129</Paragraphs>
  <Slides>25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Century Schoolbook</vt:lpstr>
      <vt:lpstr>Officeova tema</vt:lpstr>
      <vt:lpstr>PowerPointova predstavitev</vt:lpstr>
      <vt:lpstr>Kulturna raznolikost KVIZ</vt:lpstr>
      <vt:lpstr>V četrtek je 21. maj, ko s spodbudo Unesca praznujemo</vt:lpstr>
      <vt:lpstr>Kaj pomeni, da ljudje pripadamo različnim kulturam?</vt:lpstr>
      <vt:lpstr>Zapis VSI DRUGAČNI, VSI ENAKOPRAVNI spodbuja</vt:lpstr>
      <vt:lpstr>Ljudje na svetu govorimo različne jezike, ki so pomemben del kulture. Koliko različnih jezikov poznamo?</vt:lpstr>
      <vt:lpstr>Del kulture je tudi vera. Pri nas je najbolj razširjena katoliška vera. To pomeni, </vt:lpstr>
      <vt:lpstr>Žival na sliki je simbol</vt:lpstr>
      <vt:lpstr>DIALOG je </vt:lpstr>
      <vt:lpstr>Pri Masajih mož in žena nikoli ne obedujeta skupaj. To zagotovo pomeni,</vt:lpstr>
      <vt:lpstr>2. del </vt:lpstr>
      <vt:lpstr>Katera jama/jame v Sloveniji je/so pod Unesco zaščito naravne dediščine?</vt:lpstr>
      <vt:lpstr>Katera izmed ljudskih noš na fotografiji je štajerska?</vt:lpstr>
      <vt:lpstr>Katera slovenska nesnovna kulturna dediščina še NI na seznamu Unesca?</vt:lpstr>
      <vt:lpstr>S katero barvo je označena koroška narečna skupina? </vt:lpstr>
      <vt:lpstr>Katero od glasbil ni slovenska dediščina?</vt:lpstr>
      <vt:lpstr>Za katero mesto v Sloveniji velja, da je  „glasnik miru“?</vt:lpstr>
      <vt:lpstr>Katera zastava NI evropska?</vt:lpstr>
      <vt:lpstr>Kateri od pozdravov je srbski?</vt:lpstr>
      <vt:lpstr>Katero izmed spodnjih mest bo med drugimi v letu 2021 Evropska prestolnica kulture?</vt:lpstr>
      <vt:lpstr>Kateri grb predstavlja mesto Novi Sad v Srbiji?</vt:lpstr>
      <vt:lpstr>S katero OŠ iz Novega Sada v Srbiji je pobratena naša šola in z njo sodelujemo tudi v Unesco projektih?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OŠ Selnica ob Dravi in Unesco ASP mreža šol</dc:title>
  <dc:creator>Uporabnik</dc:creator>
  <cp:lastModifiedBy>Maja Vačun</cp:lastModifiedBy>
  <cp:revision>56</cp:revision>
  <dcterms:created xsi:type="dcterms:W3CDTF">2020-05-12T15:15:08Z</dcterms:created>
  <dcterms:modified xsi:type="dcterms:W3CDTF">2020-05-15T19:56:54Z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0x010100A810A8730665F84F9990E6337B377EA6</vt:lpwstr>
  </property>
</Properties>
</file>