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9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0" r:id="rId17"/>
    <p:sldId id="266" r:id="rId1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437" autoAdjust="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rgbClr val="FF0000"/>
              </a:solidFill>
            </a:rPr>
            <a:t>1 NAPAKA</a:t>
          </a:r>
        </a:p>
        <a:p>
          <a:pPr rtl="0"/>
          <a:endParaRPr lang="sl" sz="1800" dirty="0" smtClean="0"/>
        </a:p>
        <a:p>
          <a:pPr rtl="0"/>
          <a:r>
            <a:rPr lang="sl" sz="1800" dirty="0" smtClean="0"/>
            <a:t>SPUSTI SE NA VSE ŠTIRI IN NAJEŽI KOT MAČKA. VAJO PONOVI 5 KRAT. </a:t>
          </a:r>
          <a:r>
            <a:rPr lang="en-US" sz="2000" dirty="0"/>
            <a:t/>
          </a:r>
          <a:br>
            <a:rPr lang="en-US" sz="2000" dirty="0"/>
          </a:br>
          <a:endParaRPr lang="en-US" sz="2000" dirty="0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chemeClr val="accent4">
                  <a:lumMod val="75000"/>
                </a:schemeClr>
              </a:solidFill>
            </a:rPr>
            <a:t>2 NAPAKI</a:t>
          </a:r>
        </a:p>
        <a:p>
          <a:pPr rtl="0"/>
          <a:endParaRPr lang="sl" sz="1800" dirty="0" smtClean="0"/>
        </a:p>
        <a:p>
          <a:pPr rtl="0"/>
          <a:r>
            <a:rPr lang="sl" sz="1800" dirty="0" smtClean="0"/>
            <a:t>STOJ NA ENI NOGI IN MIŽI. SI ČISTO TIHO, V MISLIH PA PREŠTEJEŠ DO 20.</a:t>
          </a:r>
          <a:endParaRPr lang="sl" sz="1800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en-US" sz="2000" dirty="0"/>
            <a:t/>
          </a:r>
          <a:br>
            <a:rPr lang="en-US" sz="2000" dirty="0"/>
          </a:br>
          <a:r>
            <a:rPr lang="sl-SI" sz="1800" dirty="0" smtClean="0"/>
            <a:t>3 NAPAKE</a:t>
          </a:r>
        </a:p>
        <a:p>
          <a:pPr rtl="0"/>
          <a:endParaRPr lang="sl-SI" sz="1800" dirty="0" smtClean="0"/>
        </a:p>
        <a:p>
          <a:pPr rtl="0"/>
          <a:r>
            <a:rPr lang="sl-SI" sz="1800" dirty="0" smtClean="0"/>
            <a:t>KOLENA IZMENIČNO DVIGUJ DO VIŠINE PRSI (GALOPIRAJ KOT KONJ). VAJO DELAJ 30 SEKUND ČIM HITREJE.</a:t>
          </a:r>
          <a:endParaRPr lang="sl" sz="1800" dirty="0"/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sl" sz="1800" dirty="0" smtClean="0">
              <a:solidFill>
                <a:srgbClr val="FFC000"/>
              </a:solidFill>
            </a:rPr>
            <a:t>4 NAPAKE</a:t>
          </a:r>
        </a:p>
        <a:p>
          <a:pPr rtl="0"/>
          <a:endParaRPr lang="sl" sz="1800" dirty="0" smtClean="0"/>
        </a:p>
        <a:p>
          <a:pPr rtl="0"/>
          <a:r>
            <a:rPr lang="sl" sz="1800" dirty="0" smtClean="0"/>
            <a:t>4 KRAT GLASNO ZARJOVI KOT JEZEN TIGER, DA TE BODO SLIŠALI SOSEDJE.</a:t>
          </a:r>
          <a:endParaRPr lang="sl" sz="1800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endParaRPr lang="sl" sz="1800" dirty="0" smtClean="0"/>
        </a:p>
        <a:p>
          <a:pPr rtl="0"/>
          <a:r>
            <a:rPr lang="sl" sz="1800" dirty="0" smtClean="0">
              <a:solidFill>
                <a:schemeClr val="accent3">
                  <a:lumMod val="75000"/>
                </a:schemeClr>
              </a:solidFill>
            </a:rPr>
            <a:t>5 NAPAK ALI VEČ</a:t>
          </a:r>
        </a:p>
        <a:p>
          <a:pPr rtl="0"/>
          <a:r>
            <a:rPr lang="sl" sz="1800" dirty="0" smtClean="0"/>
            <a:t>KVIZ REŠI ŠE ENKRAT</a:t>
          </a:r>
          <a:endParaRPr lang="sl" sz="1800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/>
      <dgm:spPr/>
    </dgm:pt>
    <dgm:pt modelId="{80B372F1-8EF3-4532-ACC6-E65E1D63ACA2}" type="pres">
      <dgm:prSet presAssocID="{E4D23657-D1E8-4B22-974B-8DC90813F51B}" presName="ParentText" presStyleLbl="revTx" presStyleIdx="0" presStyleCnt="5" custScaleX="102270" custScaleY="172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 custScaleY="1819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 custScaleX="107014" custScaleY="241002" custLinFactNeighborX="-1070" custLinFactNeighborY="14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 custLinFactNeighborX="-3210" custLinFactNeighborY="-37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 custLinFactNeighborY="-46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144D3C17-9BB9-4853-A637-BAE8CE37705E}" type="presOf" srcId="{EF034794-D109-40B6-8FA2-8971C3123AB6}" destId="{18F7A15A-3ED1-4A32-B700-36B8D6BBE441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2607AFFA-E9F8-4160-9AE4-19F4DB2B71C9}" type="presOf" srcId="{41DDEAAE-DE55-45A3-A4F7-3874E0140D37}" destId="{EB3CB291-E23A-4667-A32E-A640A76557A1}" srcOrd="0" destOrd="0" presId="urn:microsoft.com/office/officeart/2009/3/layout/StepUpProcess"/>
    <dgm:cxn modelId="{686E8776-31B9-4547-B165-83B2470E83E1}" type="presOf" srcId="{778AA374-0E17-4AEA-8EB6-0C342D57D8D8}" destId="{AFC6068B-131B-444D-AF53-A5A2A6DC9AE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6178317C-4B4F-4FC5-8AC2-7ABBDA27CE1F}" type="presOf" srcId="{05F1A7D0-6E45-49DA-80B3-7FF4B8783E58}" destId="{D81336A4-814F-45EF-B582-2466B0D2E2A7}" srcOrd="0" destOrd="0" presId="urn:microsoft.com/office/officeart/2009/3/layout/StepUpProcess"/>
    <dgm:cxn modelId="{A98402AF-AFAB-470F-9C97-EF1C509D8499}" type="presOf" srcId="{15E11DBD-E9B5-4BCF-A56C-7AAE26CE30DC}" destId="{F0124EB5-2136-46F3-B2F4-41A5196C24A0}" srcOrd="0" destOrd="0" presId="urn:microsoft.com/office/officeart/2009/3/layout/StepUpProcess"/>
    <dgm:cxn modelId="{B9285067-C906-4FDE-AAAC-9EE99F7669E3}" type="presOf" srcId="{E4D23657-D1E8-4B22-974B-8DC90813F51B}" destId="{80B372F1-8EF3-4532-ACC6-E65E1D63ACA2}" srcOrd="0" destOrd="0" presId="urn:microsoft.com/office/officeart/2009/3/layout/StepUpProcess"/>
    <dgm:cxn modelId="{D3BFF791-8D8E-4FBF-9F59-1FB887121875}" type="presParOf" srcId="{EB3CB291-E23A-4667-A32E-A640A76557A1}" destId="{01035298-0CF7-4145-8EE2-24DBFEAF33BB}" srcOrd="0" destOrd="0" presId="urn:microsoft.com/office/officeart/2009/3/layout/StepUpProcess"/>
    <dgm:cxn modelId="{AFA2BCAD-2F0B-4C3E-86A6-55A260AD16B0}" type="presParOf" srcId="{01035298-0CF7-4145-8EE2-24DBFEAF33BB}" destId="{21E1F518-1190-4883-914B-1FB66E6D3A63}" srcOrd="0" destOrd="0" presId="urn:microsoft.com/office/officeart/2009/3/layout/StepUpProcess"/>
    <dgm:cxn modelId="{AF2B8620-9DC0-4A87-9014-D45C2D1F8B38}" type="presParOf" srcId="{01035298-0CF7-4145-8EE2-24DBFEAF33BB}" destId="{80B372F1-8EF3-4532-ACC6-E65E1D63ACA2}" srcOrd="1" destOrd="0" presId="urn:microsoft.com/office/officeart/2009/3/layout/StepUpProcess"/>
    <dgm:cxn modelId="{4AA5420E-C2A1-4D24-A1DA-DA9E7976427D}" type="presParOf" srcId="{01035298-0CF7-4145-8EE2-24DBFEAF33BB}" destId="{B746139E-4627-4CCC-9299-5653D77ED24D}" srcOrd="2" destOrd="0" presId="urn:microsoft.com/office/officeart/2009/3/layout/StepUpProcess"/>
    <dgm:cxn modelId="{C3204B2A-D9EE-439E-BA61-A2C860BFF519}" type="presParOf" srcId="{EB3CB291-E23A-4667-A32E-A640A76557A1}" destId="{780BC64D-2F67-498A-99F6-7EB28080D705}" srcOrd="1" destOrd="0" presId="urn:microsoft.com/office/officeart/2009/3/layout/StepUpProcess"/>
    <dgm:cxn modelId="{49AEC91A-7C1D-4222-94BA-4D738F2D6C79}" type="presParOf" srcId="{780BC64D-2F67-498A-99F6-7EB28080D705}" destId="{68E230FA-2656-4C78-B827-58AFD214F445}" srcOrd="0" destOrd="0" presId="urn:microsoft.com/office/officeart/2009/3/layout/StepUpProcess"/>
    <dgm:cxn modelId="{B3ADA2AF-BE62-4C22-84A1-F4C5043918A4}" type="presParOf" srcId="{EB3CB291-E23A-4667-A32E-A640A76557A1}" destId="{B07824BD-C1CB-4098-8E38-D3E1F721DF31}" srcOrd="2" destOrd="0" presId="urn:microsoft.com/office/officeart/2009/3/layout/StepUpProcess"/>
    <dgm:cxn modelId="{D55AC698-F4A8-404D-94F4-78DB0A0637AF}" type="presParOf" srcId="{B07824BD-C1CB-4098-8E38-D3E1F721DF31}" destId="{85769F8C-5820-4CB5-B01D-69A648973D8F}" srcOrd="0" destOrd="0" presId="urn:microsoft.com/office/officeart/2009/3/layout/StepUpProcess"/>
    <dgm:cxn modelId="{6DF3D3A6-F203-4587-9E47-85B7CF8CB3D6}" type="presParOf" srcId="{B07824BD-C1CB-4098-8E38-D3E1F721DF31}" destId="{18F7A15A-3ED1-4A32-B700-36B8D6BBE441}" srcOrd="1" destOrd="0" presId="urn:microsoft.com/office/officeart/2009/3/layout/StepUpProcess"/>
    <dgm:cxn modelId="{B0900791-DD10-486B-8501-E09AD6094101}" type="presParOf" srcId="{B07824BD-C1CB-4098-8E38-D3E1F721DF31}" destId="{F6F2BEFC-1674-4E8D-98FF-DE4432BB887C}" srcOrd="2" destOrd="0" presId="urn:microsoft.com/office/officeart/2009/3/layout/StepUpProcess"/>
    <dgm:cxn modelId="{3EE6A66E-230B-46C6-B833-F1FB7D9677BB}" type="presParOf" srcId="{EB3CB291-E23A-4667-A32E-A640A76557A1}" destId="{E26373E0-D095-405B-9F4A-CC7FBB5BEBD2}" srcOrd="3" destOrd="0" presId="urn:microsoft.com/office/officeart/2009/3/layout/StepUpProcess"/>
    <dgm:cxn modelId="{3C46AB4C-8FD6-4F18-89B0-206793A671D9}" type="presParOf" srcId="{E26373E0-D095-405B-9F4A-CC7FBB5BEBD2}" destId="{8B10941C-73F0-477C-9F3D-EB0A4525ACBE}" srcOrd="0" destOrd="0" presId="urn:microsoft.com/office/officeart/2009/3/layout/StepUpProcess"/>
    <dgm:cxn modelId="{BD02CC66-E7B8-4247-B83C-1E49E3A3190F}" type="presParOf" srcId="{EB3CB291-E23A-4667-A32E-A640A76557A1}" destId="{DF2F85E9-6BAE-40EA-8F18-DAFCA3EFFB69}" srcOrd="4" destOrd="0" presId="urn:microsoft.com/office/officeart/2009/3/layout/StepUpProcess"/>
    <dgm:cxn modelId="{73FD8DEB-3FA4-428D-8D3F-4FFB6F588D0C}" type="presParOf" srcId="{DF2F85E9-6BAE-40EA-8F18-DAFCA3EFFB69}" destId="{A5E67CF4-39ED-4CC8-A27F-E45EA5D3AC44}" srcOrd="0" destOrd="0" presId="urn:microsoft.com/office/officeart/2009/3/layout/StepUpProcess"/>
    <dgm:cxn modelId="{1D96201E-2684-4A2C-ABB0-E762F06034DB}" type="presParOf" srcId="{DF2F85E9-6BAE-40EA-8F18-DAFCA3EFFB69}" destId="{F0124EB5-2136-46F3-B2F4-41A5196C24A0}" srcOrd="1" destOrd="0" presId="urn:microsoft.com/office/officeart/2009/3/layout/StepUpProcess"/>
    <dgm:cxn modelId="{24606857-F5A8-4647-9106-43600BEA9834}" type="presParOf" srcId="{DF2F85E9-6BAE-40EA-8F18-DAFCA3EFFB69}" destId="{D5E82CFA-3F05-41CB-A66C-3A904CCE06CE}" srcOrd="2" destOrd="0" presId="urn:microsoft.com/office/officeart/2009/3/layout/StepUpProcess"/>
    <dgm:cxn modelId="{07D8BB63-7C45-4577-8989-CC9573B5B902}" type="presParOf" srcId="{EB3CB291-E23A-4667-A32E-A640A76557A1}" destId="{F5574CB1-AC1C-4773-A4A7-C4CE14EF6374}" srcOrd="5" destOrd="0" presId="urn:microsoft.com/office/officeart/2009/3/layout/StepUpProcess"/>
    <dgm:cxn modelId="{C4CA2C05-C5A2-47D3-932D-7D1B0EE24BEE}" type="presParOf" srcId="{F5574CB1-AC1C-4773-A4A7-C4CE14EF6374}" destId="{14FCF07D-F999-4928-B62C-1135C3080FD1}" srcOrd="0" destOrd="0" presId="urn:microsoft.com/office/officeart/2009/3/layout/StepUpProcess"/>
    <dgm:cxn modelId="{7F15FDE7-0796-409E-8E14-33BDA45130DC}" type="presParOf" srcId="{EB3CB291-E23A-4667-A32E-A640A76557A1}" destId="{2489F161-D1CF-4A3D-8E95-6382395DC25B}" srcOrd="6" destOrd="0" presId="urn:microsoft.com/office/officeart/2009/3/layout/StepUpProcess"/>
    <dgm:cxn modelId="{A311EB17-7B3B-4E73-8877-7EDCECD2CCA9}" type="presParOf" srcId="{2489F161-D1CF-4A3D-8E95-6382395DC25B}" destId="{06EAFCDC-2041-4C37-BE64-7627BAA16382}" srcOrd="0" destOrd="0" presId="urn:microsoft.com/office/officeart/2009/3/layout/StepUpProcess"/>
    <dgm:cxn modelId="{F054D3EE-12ED-41DF-BC28-75AFF24A2011}" type="presParOf" srcId="{2489F161-D1CF-4A3D-8E95-6382395DC25B}" destId="{AFC6068B-131B-444D-AF53-A5A2A6DC9AE7}" srcOrd="1" destOrd="0" presId="urn:microsoft.com/office/officeart/2009/3/layout/StepUpProcess"/>
    <dgm:cxn modelId="{B3F265FC-C9A3-4AB3-9CED-F7D5EE371186}" type="presParOf" srcId="{2489F161-D1CF-4A3D-8E95-6382395DC25B}" destId="{F62C0D9F-BF11-4D63-A28B-80FA21343A28}" srcOrd="2" destOrd="0" presId="urn:microsoft.com/office/officeart/2009/3/layout/StepUpProcess"/>
    <dgm:cxn modelId="{41FBC4D4-7CE4-4553-BFA6-B9C39AFCA8EF}" type="presParOf" srcId="{EB3CB291-E23A-4667-A32E-A640A76557A1}" destId="{F5EC4F6A-2B4F-420C-9BEA-A14EFB832731}" srcOrd="7" destOrd="0" presId="urn:microsoft.com/office/officeart/2009/3/layout/StepUpProcess"/>
    <dgm:cxn modelId="{604F1BFC-D1C1-4B05-9E80-FEB729EF06F6}" type="presParOf" srcId="{F5EC4F6A-2B4F-420C-9BEA-A14EFB832731}" destId="{41DC2B0B-BD37-48C1-BB85-7F75AC60BB5F}" srcOrd="0" destOrd="0" presId="urn:microsoft.com/office/officeart/2009/3/layout/StepUpProcess"/>
    <dgm:cxn modelId="{C8CE4F5C-2D1E-4F23-B70E-3CA4AB9E86D1}" type="presParOf" srcId="{EB3CB291-E23A-4667-A32E-A640A76557A1}" destId="{D2C6C114-9E17-4E64-9FCF-9C4365FE25B7}" srcOrd="8" destOrd="0" presId="urn:microsoft.com/office/officeart/2009/3/layout/StepUpProcess"/>
    <dgm:cxn modelId="{28DAD026-A7ED-4EA6-BA50-86753202B1A1}" type="presParOf" srcId="{D2C6C114-9E17-4E64-9FCF-9C4365FE25B7}" destId="{BA06DEFD-3E20-41CA-8CC7-585BE7A02A00}" srcOrd="0" destOrd="0" presId="urn:microsoft.com/office/officeart/2009/3/layout/StepUpProcess"/>
    <dgm:cxn modelId="{1A762ABB-221E-44D3-9B21-B2EC055FC66D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711451" y="3550568"/>
          <a:ext cx="1086420" cy="180777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511577" y="3572252"/>
          <a:ext cx="1669121" cy="2467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rgbClr val="FF0000"/>
              </a:solidFill>
            </a:rPr>
            <a:t>1 NAPAKA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/>
            <a:t>SPUSTI SE NA VSE ŠTIRI IN NAJEŽI KOT MAČKA. VAJO PONOVI 5 KRAT. </a:t>
          </a:r>
          <a:r>
            <a:rPr lang="en-US" sz="2000" kern="1200" dirty="0"/>
            <a:t/>
          </a:r>
          <a:br>
            <a:rPr lang="en-US" sz="2000" kern="1200" dirty="0"/>
          </a:br>
          <a:endParaRPr lang="en-US" sz="2000" kern="1200" dirty="0"/>
        </a:p>
      </dsp:txBody>
      <dsp:txXfrm>
        <a:off x="511577" y="3572252"/>
        <a:ext cx="1669121" cy="2467512"/>
      </dsp:txXfrm>
    </dsp:sp>
    <dsp:sp modelId="{B746139E-4627-4CCC-9299-5653D77ED24D}">
      <dsp:nvSpPr>
        <dsp:cNvPr id="0" name=""/>
        <dsp:cNvSpPr/>
      </dsp:nvSpPr>
      <dsp:spPr>
        <a:xfrm>
          <a:off x="1854235" y="3417477"/>
          <a:ext cx="307938" cy="30793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727952" y="2469710"/>
          <a:ext cx="1086420" cy="180777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546601" y="2423391"/>
          <a:ext cx="1632073" cy="260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chemeClr val="accent4">
                  <a:lumMod val="75000"/>
                </a:schemeClr>
              </a:solidFill>
            </a:rPr>
            <a:t>2 NAPAKI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/>
            <a:t>STOJ NA ENI NOGI IN MIŽI. SI ČISTO TIHO, V MISLIH PA PREŠTEJEŠ DO 20.</a:t>
          </a:r>
          <a:endParaRPr lang="sl" sz="1800" kern="1200" dirty="0"/>
        </a:p>
      </dsp:txBody>
      <dsp:txXfrm>
        <a:off x="2546601" y="2423391"/>
        <a:ext cx="1632073" cy="2603520"/>
      </dsp:txXfrm>
    </dsp:sp>
    <dsp:sp modelId="{F6F2BEFC-1674-4E8D-98FF-DE4432BB887C}">
      <dsp:nvSpPr>
        <dsp:cNvPr id="0" name=""/>
        <dsp:cNvSpPr/>
      </dsp:nvSpPr>
      <dsp:spPr>
        <a:xfrm>
          <a:off x="3870736" y="2336620"/>
          <a:ext cx="307938" cy="30793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744452" y="966716"/>
          <a:ext cx="1086420" cy="180777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488401" y="699117"/>
          <a:ext cx="1746546" cy="3447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rtlCol="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/>
          </a:r>
          <a:br>
            <a:rPr lang="en-US" sz="2000" kern="1200" dirty="0"/>
          </a:br>
          <a:r>
            <a:rPr lang="sl-SI" sz="1800" kern="1200" dirty="0" smtClean="0"/>
            <a:t>3 NAPAKE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8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dirty="0" smtClean="0"/>
            <a:t>KOLENA IZMENIČNO DVIGUJ DO VIŠINE PRSI (GALOPIRAJ KOT KONJ). VAJO DELAJ 30 SEKUND ČIM HITREJE.</a:t>
          </a:r>
          <a:endParaRPr lang="sl" sz="1800" kern="1200" dirty="0"/>
        </a:p>
      </dsp:txBody>
      <dsp:txXfrm>
        <a:off x="4488401" y="699117"/>
        <a:ext cx="1746546" cy="3447793"/>
      </dsp:txXfrm>
    </dsp:sp>
    <dsp:sp modelId="{D5E82CFA-3F05-41CB-A66C-3A904CCE06CE}">
      <dsp:nvSpPr>
        <dsp:cNvPr id="0" name=""/>
        <dsp:cNvSpPr/>
      </dsp:nvSpPr>
      <dsp:spPr>
        <a:xfrm>
          <a:off x="5887236" y="833626"/>
          <a:ext cx="307938" cy="30793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760952" y="136950"/>
          <a:ext cx="1086420" cy="180777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527212" y="133899"/>
          <a:ext cx="1632073" cy="143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rgbClr val="FFC000"/>
              </a:solidFill>
            </a:rPr>
            <a:t>4 NAPAKE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/>
            <a:t>4 KRAT GLASNO ZARJOVI KOT JEZEN TIGER, DA TE BODO SLIŠALI SOSEDJE.</a:t>
          </a:r>
          <a:endParaRPr lang="sl" sz="1800" kern="1200" dirty="0"/>
        </a:p>
      </dsp:txBody>
      <dsp:txXfrm>
        <a:off x="6527212" y="133899"/>
        <a:ext cx="1632073" cy="1430607"/>
      </dsp:txXfrm>
    </dsp:sp>
    <dsp:sp modelId="{F62C0D9F-BF11-4D63-A28B-80FA21343A28}">
      <dsp:nvSpPr>
        <dsp:cNvPr id="0" name=""/>
        <dsp:cNvSpPr/>
      </dsp:nvSpPr>
      <dsp:spPr>
        <a:xfrm>
          <a:off x="7903736" y="3859"/>
          <a:ext cx="307938" cy="307938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777453" y="-357451"/>
          <a:ext cx="1086420" cy="180777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8596102" y="0"/>
          <a:ext cx="1632073" cy="1430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rtlCol="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>
              <a:solidFill>
                <a:schemeClr val="accent3">
                  <a:lumMod val="75000"/>
                </a:schemeClr>
              </a:solidFill>
            </a:rPr>
            <a:t>5 NAPAK ALI VEČ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" sz="1800" kern="1200" dirty="0" smtClean="0"/>
            <a:t>KVIZ REŠI ŠE ENKRAT</a:t>
          </a:r>
          <a:endParaRPr lang="sl" sz="1800" kern="1200" dirty="0"/>
        </a:p>
      </dsp:txBody>
      <dsp:txXfrm>
        <a:off x="8596102" y="0"/>
        <a:ext cx="1632073" cy="143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7F745E7-41AA-437F-88BC-D5378A9D452F}" type="datetime1">
              <a:rPr lang="sl-SI" smtClean="0"/>
              <a:pPr algn="r" rtl="0"/>
              <a:t>4. 05. 2020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sl-SI" smtClean="0"/>
              <a:pPr algn="r" rtl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FFA8BB3-6156-4313-89DD-AF298ABC6B96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sl-SI" smtClean="0"/>
              <a:pPr algn="r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sl-SI" smtClean="0"/>
              <a:pPr algn="r" rtl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698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sl-SI" smtClean="0"/>
              <a:pPr algn="r" rtl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3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935E2820-AFE1-45FA-949E-17BDB534E1DC}" type="slidenum">
              <a:rPr lang="sl-SI" smtClean="0"/>
              <a:pPr algn="r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986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l-SI" smtClean="0"/>
              <a:t>Kliknite, da uredite slog podnaslova matrice</a:t>
            </a:r>
            <a:endParaRPr lang="sl-SI" dirty="0"/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242750-53DD-4847-9CB0-77626A625999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10" name="Označba mesta za številko diapoz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C9CD96F-174A-4349-9844-15018F9ED39C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77DDA-A6E2-4877-B32D-8B5BB240E1CE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C9AA44-2535-4770-8986-D6650B999625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640F91A-5FC7-4D51-852F-EFB0774DE7DC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F7D50C-C237-4315-B06B-3FBA4544B643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41A8CD-0ABF-478D-8F8A-8ADCD6E88064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5A0BE6-B2D0-4693-ACF8-63A8729B6BCE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18C9EA-777E-4E4A-A345-80EFADC37168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A5E89E-1C6F-409C-84D1-7C856747F474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8" name="Zaobljeni pravokotnik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l-SI" dirty="0" smtClean="0"/>
              <a:t>Kliknite, če želite urediti sloge besedila matrice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79525F-204C-444A-9D59-E3146A4F6575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dirty="0" smtClean="0"/>
              <a:t>Kliknite, če želite urediti sloge besedila matrice</a:t>
            </a:r>
          </a:p>
          <a:p>
            <a:pPr lvl="1" rtl="0"/>
            <a:r>
              <a:rPr lang="sl-SI" dirty="0" smtClean="0"/>
              <a:t>Druga raven</a:t>
            </a:r>
          </a:p>
          <a:p>
            <a:pPr lvl="2" rtl="0"/>
            <a:r>
              <a:rPr lang="sl-SI" dirty="0" smtClean="0"/>
              <a:t>Tretja raven</a:t>
            </a:r>
          </a:p>
          <a:p>
            <a:pPr lvl="3" rtl="0"/>
            <a:r>
              <a:rPr lang="sl-SI" dirty="0" smtClean="0"/>
              <a:t>Četrta raven</a:t>
            </a:r>
          </a:p>
          <a:p>
            <a:pPr lvl="4" rtl="0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5113EC2-B932-4F8F-8DF4-C6808E060621}" type="datetime1">
              <a:rPr lang="sl-SI" smtClean="0"/>
              <a:pPr/>
              <a:t>4. 05. 2020</a:t>
            </a:fld>
            <a:endParaRPr lang="sl-SI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sl-SI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mag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277509" cy="2793906"/>
          </a:xfrm>
        </p:spPr>
        <p:txBody>
          <a:bodyPr rtlCol="0"/>
          <a:lstStyle/>
          <a:p>
            <a:pPr rtl="0"/>
            <a:r>
              <a:rPr lang="sl-SI" dirty="0" smtClean="0"/>
              <a:t>KVIZ ZAKAJ?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65213" y="2417197"/>
            <a:ext cx="7091361" cy="1529807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5400" b="1" dirty="0" smtClean="0"/>
              <a:t>ŽIVALI</a:t>
            </a:r>
            <a:endParaRPr lang="sl-SI" sz="5400" b="1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809" y="304800"/>
            <a:ext cx="11223004" cy="1200416"/>
          </a:xfrm>
        </p:spPr>
        <p:txBody>
          <a:bodyPr/>
          <a:lstStyle/>
          <a:p>
            <a:r>
              <a:rPr lang="sl-SI" dirty="0" smtClean="0"/>
              <a:t>7. ZAKAJ NEKATERE ŽIVALI VSO ZIMO PRESPIJO?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9513" y="1709530"/>
            <a:ext cx="6929300" cy="4005470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JIM PAČ NI TREBA NIKAMOR, NE V ŠOLO NE V SLUŽBO.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ZANJE NAJBOLJE, DA SE PRED MRAZOM IN POMANJKANJEM HRANE UMAKNEJO V GLOBOKO MIROVANJE.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NE SMUČAJO.</a:t>
            </a:r>
            <a:endParaRPr lang="sl-SI" sz="28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2136582"/>
            <a:ext cx="4572000" cy="30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3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8. ZAKAJ SO ZEBRE PROGASTE?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86247" y="2099144"/>
            <a:ext cx="6493966" cy="3615856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TAK VZOREC POMAGA, DA JIM JE V SAVANI MANJ VROČE.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JIH TAKO ZLAHKA LOČIMO OD KONJ.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JIH TAKO LEV HITREJE OPAZI.</a:t>
            </a:r>
            <a:endParaRPr lang="sl-SI" sz="28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9300" y="2038350"/>
            <a:ext cx="4391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9370" y="304800"/>
            <a:ext cx="11151443" cy="1200416"/>
          </a:xfrm>
        </p:spPr>
        <p:txBody>
          <a:bodyPr/>
          <a:lstStyle/>
          <a:p>
            <a:r>
              <a:rPr lang="sl-SI" dirty="0" smtClean="0"/>
              <a:t>9. ZAKAJ NEKATERI PAJKI PLETEJO MREŽO?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9370" y="1600200"/>
            <a:ext cx="4524375" cy="3238500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160397" y="2091192"/>
            <a:ext cx="6420416" cy="3623807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Z GUGANJEM V MREŽI USPAVAJO.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HOČEJO BITI BOLJŠI OD DRUGIH PAJKOV.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VANJO LAHKO ULOVIJO PLEN, S KATERIM SE PREHRANJUJEJO.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56867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52655" y="1600200"/>
            <a:ext cx="9728160" cy="2486025"/>
          </a:xfrm>
        </p:spPr>
        <p:txBody>
          <a:bodyPr rtlCol="0">
            <a:normAutofit/>
          </a:bodyPr>
          <a:lstStyle/>
          <a:p>
            <a:pPr rtl="0"/>
            <a:r>
              <a:rPr lang="sl-SI" sz="2800" dirty="0" smtClean="0"/>
              <a:t>ODGOVORIL(A) SI NA VSA VPRAŠANJA. ZDAJ PA PREVERI, KAKO SI BIL(A) USPEŠEN (USPEŠNA).</a:t>
            </a:r>
            <a:endParaRPr lang="sl-SI" sz="280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Rešitve: 1b, 2a, 3c, 4b, 5b, 6c, 7b, 8a, 9c.</a:t>
            </a:r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803082" y="477079"/>
            <a:ext cx="1061499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VIRI</a:t>
            </a:r>
          </a:p>
          <a:p>
            <a:endParaRPr lang="sl-SI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/>
              <a:t>Ciciban št. 11-12/Julij-avgust 2019, str. 43-58,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sz="2800" dirty="0" smtClean="0">
                <a:hlinkClick r:id="rId3"/>
              </a:rPr>
              <a:t>https://pixabay.com/images</a:t>
            </a:r>
            <a:r>
              <a:rPr lang="sl-SI" sz="2800" dirty="0" smtClean="0"/>
              <a:t> (prevzeto 4. 5. 2020).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641405"/>
          </a:xfrm>
        </p:spPr>
        <p:txBody>
          <a:bodyPr rtlCol="0"/>
          <a:lstStyle/>
          <a:p>
            <a:pPr rtl="0"/>
            <a:r>
              <a:rPr lang="sl-SI" dirty="0" smtClean="0"/>
              <a:t>KAKO SE IGRAMO?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2152554" y="946205"/>
            <a:ext cx="9372600" cy="5812404"/>
          </a:xfrm>
        </p:spPr>
        <p:txBody>
          <a:bodyPr rtlCol="0">
            <a:normAutofit/>
          </a:bodyPr>
          <a:lstStyle/>
          <a:p>
            <a:pPr rtl="0"/>
            <a:endParaRPr lang="sl-SI" dirty="0" smtClean="0"/>
          </a:p>
          <a:p>
            <a:pPr rtl="0"/>
            <a:r>
              <a:rPr lang="sl-SI" dirty="0" smtClean="0"/>
              <a:t>IGRAMO SE SAMI, V PARU ALI V SKUPINI DRUŽINSKIH ČLANOV.</a:t>
            </a:r>
          </a:p>
          <a:p>
            <a:pPr rtl="0"/>
            <a:r>
              <a:rPr lang="sl-SI" dirty="0" smtClean="0"/>
              <a:t>ČE SE IGRAMO V PARU ALI SKUPINI, DOLOČIMO VODITELJA, KI ZASTAVLJA VPRAŠANJA, ZAPISUJE ODGOVORE IN ODGOVORE TOČKUJE.</a:t>
            </a:r>
          </a:p>
          <a:p>
            <a:pPr rtl="0"/>
            <a:r>
              <a:rPr lang="sl-SI" dirty="0" smtClean="0"/>
              <a:t>DOGOVORIMO SE ZA POHVALO OB VSEH PRAVILNO ODGOVORJENIH VPRAŠANJIH ALI DODATNE IZZIVE PRI NEPRAVILNIH ODGOVORIH (NEKAJ IZZIVOV ŽE PREDLAGANIH).</a:t>
            </a:r>
          </a:p>
          <a:p>
            <a:pPr rtl="0"/>
            <a:r>
              <a:rPr lang="sl-SI" dirty="0" smtClean="0"/>
              <a:t>NA LIST ZAPIŠEMO ČRKO PRED PRAVILNIM ODGOVOROM.</a:t>
            </a:r>
          </a:p>
          <a:p>
            <a:pPr rtl="0"/>
            <a:r>
              <a:rPr lang="sl-SI" dirty="0" smtClean="0"/>
              <a:t>PREVERIMO PRAVILNE ODGOVORE IN JIH TOČKUJEMO.</a:t>
            </a:r>
          </a:p>
          <a:p>
            <a:pPr rtl="0"/>
            <a:r>
              <a:rPr lang="sl-SI" dirty="0" smtClean="0"/>
              <a:t>VSAK PRAVILEN ODGOVOR POMENI 1 TOČKO. NEPRAVILEN ODGOVOR PRINESE 0 TOČK.</a:t>
            </a:r>
          </a:p>
          <a:p>
            <a:pPr rtl="0"/>
            <a:r>
              <a:rPr lang="sl-SI" dirty="0" smtClean="0"/>
              <a:t>VEČ ZNANJA (ALI SREČE) IMA TISTI, KI IMA VEČ TOČK.</a:t>
            </a:r>
          </a:p>
          <a:p>
            <a:pPr rt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74073" y="304800"/>
            <a:ext cx="9467984" cy="466477"/>
          </a:xfrm>
        </p:spPr>
        <p:txBody>
          <a:bodyPr rtlCol="0">
            <a:normAutofit fontScale="90000"/>
          </a:bodyPr>
          <a:lstStyle/>
          <a:p>
            <a:pPr rtl="0"/>
            <a:r>
              <a:rPr lang="sl-SI" dirty="0" smtClean="0"/>
              <a:t>Predlagani dodatni izzivi</a:t>
            </a:r>
            <a:endParaRPr lang="sl-SI" dirty="0"/>
          </a:p>
        </p:txBody>
      </p:sp>
      <p:graphicFrame>
        <p:nvGraphicFramePr>
          <p:cNvPr id="15" name="Označba mesta za vsebino 14" descr="Diagram postopka nastavitve prikazuje 5 korakov v naraščajočem vrstnem redu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773715"/>
              </p:ext>
            </p:extLst>
          </p:nvPr>
        </p:nvGraphicFramePr>
        <p:xfrm>
          <a:off x="1613052" y="784529"/>
          <a:ext cx="10578948" cy="604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6835" y="304800"/>
            <a:ext cx="11063978" cy="1200416"/>
          </a:xfrm>
        </p:spPr>
        <p:txBody>
          <a:bodyPr rtlCol="0"/>
          <a:lstStyle/>
          <a:p>
            <a:pPr rtl="0"/>
            <a:r>
              <a:rPr lang="sl-SI" dirty="0" smtClean="0"/>
              <a:t>1. ZAKAJ PSOM VČASIH VISI JEZIK IZ UST?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421420" y="2038350"/>
            <a:ext cx="6374696" cy="3313706"/>
          </a:xfrm>
        </p:spPr>
        <p:txBody>
          <a:bodyPr rtlCol="0">
            <a:normAutofit/>
          </a:bodyPr>
          <a:lstStyle/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SO UTRUJENI.</a:t>
            </a:r>
          </a:p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JIM JE VROČE IN SE TAKO HLADIJO.</a:t>
            </a:r>
          </a:p>
          <a:p>
            <a:pPr marL="502920" indent="-457200" rtl="0">
              <a:buFont typeface="+mj-lt"/>
              <a:buAutoNum type="alphaLcParenR"/>
            </a:pPr>
            <a:r>
              <a:rPr lang="sl-SI" sz="2800" dirty="0" smtClean="0"/>
              <a:t>KER JIH ZEBE.</a:t>
            </a: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7400" y="2038350"/>
            <a:ext cx="4314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3913" y="304800"/>
            <a:ext cx="10586900" cy="1200416"/>
          </a:xfrm>
        </p:spPr>
        <p:txBody>
          <a:bodyPr/>
          <a:lstStyle/>
          <a:p>
            <a:r>
              <a:rPr lang="sl-SI" dirty="0" smtClean="0"/>
              <a:t>2. ZAKAJ SE MRAVLJE VES ČAS PREMIKAJO?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99715" y="2425148"/>
            <a:ext cx="6080497" cy="3289852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VES ČAS DELAJO.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NE ZNAJO BITI PRI MIRU.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JIH ZEBE.</a:t>
            </a:r>
            <a:endParaRPr lang="sl-SI" sz="28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8875" y="2038350"/>
            <a:ext cx="35718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2780" y="288898"/>
            <a:ext cx="11098033" cy="1200416"/>
          </a:xfrm>
        </p:spPr>
        <p:txBody>
          <a:bodyPr/>
          <a:lstStyle/>
          <a:p>
            <a:r>
              <a:rPr lang="sl-SI" dirty="0" smtClean="0"/>
              <a:t>3. ZAKAJ RIBE NENEHNO ODPIRAJO USTA?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390984" y="2385390"/>
            <a:ext cx="6189829" cy="3329609"/>
          </a:xfrm>
        </p:spPr>
        <p:txBody>
          <a:bodyPr>
            <a:normAutofit/>
          </a:bodyPr>
          <a:lstStyle/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POSKUŠAJO KAJ POVEDATI.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„PODIRAJO“ KUPČEK.</a:t>
            </a:r>
          </a:p>
          <a:p>
            <a:pPr marL="502920" indent="-457200">
              <a:buFont typeface="+mj-lt"/>
              <a:buAutoNum type="alphaLcParenR"/>
            </a:pPr>
            <a:r>
              <a:rPr lang="sl-SI" sz="2800" dirty="0" smtClean="0"/>
              <a:t>KER DIHAJO.</a:t>
            </a:r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790" y="2165619"/>
            <a:ext cx="4572000" cy="25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6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4. ZAKAJ IMA TIGER PROGE PO TELESU?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286247" y="2115046"/>
            <a:ext cx="6493966" cy="3599953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HOČE V DŽUNGLI IZSTOPATI.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SE ZARADI NJIH V NARAVI LAŽJE SKRIJE.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JE V SORODSTVU Z ZEBRO.</a:t>
            </a:r>
            <a:endParaRPr lang="sl-SI" sz="2800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8813" y="21336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5. ZAKAJ SE MAČKE NAJEŽIJO?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303520" y="2520562"/>
            <a:ext cx="6277293" cy="3194437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SI RAZGIBAVAJO HRBET.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HOČEJO PRESTRAŠITI SOVRAŽNIKA.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BI SE RADE IGRALE.</a:t>
            </a:r>
            <a:endParaRPr lang="sl-SI" sz="2800" dirty="0"/>
          </a:p>
        </p:txBody>
      </p:sp>
      <p:pic>
        <p:nvPicPr>
          <p:cNvPr id="1026" name="Picture 2" descr="Cat, Angry, Black, Feline, Pe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47" y="1815713"/>
            <a:ext cx="21526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9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6. ZAKAJ KONJI VČASIH SPIJO STOJE?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7121" y="1743986"/>
            <a:ext cx="4572000" cy="3048000"/>
          </a:xfrm>
          <a:prstGeom prst="rect">
            <a:avLst/>
          </a:prstGeom>
        </p:spPr>
      </p:pic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064981" y="2520562"/>
            <a:ext cx="6515832" cy="3194437"/>
          </a:xfrm>
        </p:spPr>
        <p:txBody>
          <a:bodyPr>
            <a:normAutofit/>
          </a:bodyPr>
          <a:lstStyle/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IMAJO DOLGE NOGE.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HOČEJO ZGLEDATI VELIKI.</a:t>
            </a:r>
          </a:p>
          <a:p>
            <a:pPr marL="560070" indent="-514350">
              <a:buFont typeface="+mj-lt"/>
              <a:buAutoNum type="alphaLcParenR"/>
            </a:pPr>
            <a:r>
              <a:rPr lang="sl-SI" sz="2800" dirty="0" smtClean="0"/>
              <a:t>KER SO V PRIPRAVLJENOSTI: KONJI SPIJO STOJE TAKRAT, KADAR SE NE POČUTIJO VARNI.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776791047"/>
      </p:ext>
    </p:extLst>
  </p:cSld>
  <p:clrMapOvr>
    <a:masterClrMapping/>
  </p:clrMapOvr>
</p:sld>
</file>

<file path=ppt/theme/theme1.xml><?xml version="1.0" encoding="utf-8"?>
<a:theme xmlns:a="http://schemas.openxmlformats.org/drawingml/2006/main" name="Otroci, ki se igrajo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4_TF03461883" id="{6B830917-A5E0-4A5A-A96A-91E85BA7B64B}" vid="{A5567F6B-EA14-4C0A-B1A6-C777298492DD}"/>
    </a:ext>
  </a:extLst>
</a:theme>
</file>

<file path=ppt/theme/theme2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10A8730665F84F9990E6337B377EA6" ma:contentTypeVersion="13" ma:contentTypeDescription="Ustvari nov dokument." ma:contentTypeScope="" ma:versionID="c16035011bf1d2a55a9eedfa98e7912d">
  <xsd:schema xmlns:xsd="http://www.w3.org/2001/XMLSchema" xmlns:xs="http://www.w3.org/2001/XMLSchema" xmlns:p="http://schemas.microsoft.com/office/2006/metadata/properties" xmlns:ns3="5edf1d05-d392-4575-bd49-f2aca516cfa8" xmlns:ns4="593481eb-4afb-4b05-bcf6-a959ab9098bc" targetNamespace="http://schemas.microsoft.com/office/2006/metadata/properties" ma:root="true" ma:fieldsID="f34860bf0af99e182c42b6f7873e7004" ns3:_="" ns4:_="">
    <xsd:import namespace="5edf1d05-d392-4575-bd49-f2aca516cfa8"/>
    <xsd:import namespace="593481eb-4afb-4b05-bcf6-a959ab9098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f1d05-d392-4575-bd49-f2aca516cf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481eb-4afb-4b05-bcf6-a959ab9098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62784D-02C3-449A-817C-9910D2DD4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df1d05-d392-4575-bd49-f2aca516cfa8"/>
    <ds:schemaRef ds:uri="593481eb-4afb-4b05-bcf6-a959ab909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5A4A72-09E0-4964-A92C-FA7FACE386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2B7DF-8145-4EA0-8786-992A3E9753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5edf1d05-d392-4575-bd49-f2aca516cfa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93481eb-4afb-4b05-bcf6-a959ab9098b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šolske predstavitve z motivom otrok, ki se igrajo (ilustracija, širokozaslonsko)</Template>
  <TotalTime>76</TotalTime>
  <Words>534</Words>
  <Application>Microsoft Office PowerPoint</Application>
  <PresentationFormat>Širokozaslonsko</PresentationFormat>
  <Paragraphs>75</Paragraphs>
  <Slides>14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Euphemia</vt:lpstr>
      <vt:lpstr>Wingdings</vt:lpstr>
      <vt:lpstr>Otroci, ki se igrajo 16 x 9</vt:lpstr>
      <vt:lpstr>KVIZ ZAKAJ? </vt:lpstr>
      <vt:lpstr>KAKO SE IGRAMO?</vt:lpstr>
      <vt:lpstr>Predlagani dodatni izzivi</vt:lpstr>
      <vt:lpstr>1. ZAKAJ PSOM VČASIH VISI JEZIK IZ UST?</vt:lpstr>
      <vt:lpstr>2. ZAKAJ SE MRAVLJE VES ČAS PREMIKAJO?</vt:lpstr>
      <vt:lpstr>3. ZAKAJ RIBE NENEHNO ODPIRAJO USTA?</vt:lpstr>
      <vt:lpstr>4. ZAKAJ IMA TIGER PROGE PO TELESU?</vt:lpstr>
      <vt:lpstr>5. ZAKAJ SE MAČKE NAJEŽIJO?</vt:lpstr>
      <vt:lpstr>6. ZAKAJ KONJI VČASIH SPIJO STOJE?</vt:lpstr>
      <vt:lpstr>7. ZAKAJ NEKATERE ŽIVALI VSO ZIMO PRESPIJO?</vt:lpstr>
      <vt:lpstr>8. ZAKAJ SO ZEBRE PROGASTE?</vt:lpstr>
      <vt:lpstr>9. ZAKAJ NEKATERI PAJKI PLETEJO MREŽO?</vt:lpstr>
      <vt:lpstr>ODGOVORIL(A) SI NA VSA VPRAŠANJA. ZDAJ PA PREVERI, KAKO SI BIL(A) USPEŠEN (USPEŠNA).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ZAKAJ? Živali</dc:title>
  <dc:creator>Uporabnik</dc:creator>
  <cp:lastModifiedBy>Maja Vačun</cp:lastModifiedBy>
  <cp:revision>10</cp:revision>
  <dcterms:created xsi:type="dcterms:W3CDTF">2020-05-04T06:20:32Z</dcterms:created>
  <dcterms:modified xsi:type="dcterms:W3CDTF">2020-05-04T08:16:25Z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0x010100A810A8730665F84F9990E6337B377EA6</vt:lpwstr>
  </property>
</Properties>
</file>