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57" r:id="rId6"/>
    <p:sldId id="259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60" r:id="rId23"/>
    <p:sldId id="266" r:id="rId24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6437" autoAdjust="0"/>
  </p:normalViewPr>
  <p:slideViewPr>
    <p:cSldViewPr snapToGrid="0">
      <p:cViewPr varScale="1">
        <p:scale>
          <a:sx n="91" d="100"/>
          <a:sy n="91" d="100"/>
        </p:scale>
        <p:origin x="4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5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E4D23657-D1E8-4B22-974B-8DC90813F51B}">
      <dgm:prSet phldrT="[Text]" custT="1"/>
      <dgm:spPr/>
      <dgm:t>
        <a:bodyPr rtlCol="0"/>
        <a:lstStyle/>
        <a:p>
          <a:pPr rtl="0"/>
          <a:r>
            <a:rPr lang="sl" sz="1800" dirty="0" smtClean="0">
              <a:solidFill>
                <a:srgbClr val="FF0000"/>
              </a:solidFill>
            </a:rPr>
            <a:t>1 NAPAKA</a:t>
          </a:r>
        </a:p>
        <a:p>
          <a:pPr rtl="0"/>
          <a:endParaRPr lang="sl" sz="1800" dirty="0" smtClean="0"/>
        </a:p>
        <a:p>
          <a:pPr rtl="0"/>
          <a:r>
            <a:rPr lang="sl" sz="1600" dirty="0" smtClean="0"/>
            <a:t>  Z VZRAVNANIM HRBTOM NAREDI 10 POČEPOV. POLOŽI ROKO NA SRCE IN PREVERI, ALI TI HITREJE BIJE. </a:t>
          </a:r>
          <a:r>
            <a:rPr lang="en-US" sz="2000" dirty="0"/>
            <a:t/>
          </a:r>
          <a:br>
            <a:rPr lang="en-US" sz="2000" dirty="0"/>
          </a:br>
          <a:endParaRPr lang="en-US" sz="2000" dirty="0"/>
        </a:p>
      </dgm:t>
    </dgm:pt>
    <dgm:pt modelId="{89EF0911-2234-42D0-AEF3-7FADAFD12999}" type="parTrans" cxnId="{99F95D8E-A851-4953-A3C5-9BF7753ED9FA}">
      <dgm:prSet/>
      <dgm:spPr/>
      <dgm:t>
        <a:bodyPr rtlCol="0"/>
        <a:lstStyle/>
        <a:p>
          <a:pPr rtl="0"/>
          <a:endParaRPr lang="en-US"/>
        </a:p>
      </dgm:t>
    </dgm:pt>
    <dgm:pt modelId="{529487B0-19AA-4AAC-8F83-CF2C113EB84D}" type="sibTrans" cxnId="{99F95D8E-A851-4953-A3C5-9BF7753ED9FA}">
      <dgm:prSet/>
      <dgm:spPr/>
      <dgm:t>
        <a:bodyPr rtlCol="0"/>
        <a:lstStyle/>
        <a:p>
          <a:pPr rtl="0"/>
          <a:endParaRPr lang="en-US"/>
        </a:p>
      </dgm:t>
    </dgm:pt>
    <dgm:pt modelId="{EF034794-D109-40B6-8FA2-8971C3123AB6}">
      <dgm:prSet phldrT="[Text]" custT="1"/>
      <dgm:spPr/>
      <dgm:t>
        <a:bodyPr rtlCol="0"/>
        <a:lstStyle/>
        <a:p>
          <a:pPr rtl="0"/>
          <a:r>
            <a:rPr lang="sl" sz="1800" dirty="0" smtClean="0">
              <a:solidFill>
                <a:schemeClr val="accent4">
                  <a:lumMod val="75000"/>
                </a:schemeClr>
              </a:solidFill>
            </a:rPr>
            <a:t>2 NAPAKI</a:t>
          </a:r>
        </a:p>
        <a:p>
          <a:pPr rtl="0"/>
          <a:endParaRPr lang="sl" sz="1800" dirty="0" smtClean="0"/>
        </a:p>
        <a:p>
          <a:pPr rtl="0"/>
          <a:r>
            <a:rPr lang="sl" sz="1600" dirty="0" smtClean="0"/>
            <a:t>SEDI Z VZRAVNANO HRBTENICO. ZAPRI OČI. GLOBOKO VDIHNI SKOZI NOS, DA SE TREBUH NAPNE. ZADRŽI DIH, DOKLER TI JE PRIJETNO. NATO IZDIHNI SKOZI USTA. </a:t>
          </a:r>
          <a:endParaRPr lang="sl" sz="1600" dirty="0"/>
        </a:p>
      </dgm:t>
    </dgm:pt>
    <dgm:pt modelId="{64D09C75-3D44-4CEF-9459-5C91DB44A9EA}" type="parTrans" cxnId="{80FF73C0-9BCD-436E-A85B-D6D7D322462C}">
      <dgm:prSet/>
      <dgm:spPr/>
      <dgm:t>
        <a:bodyPr rtlCol="0"/>
        <a:lstStyle/>
        <a:p>
          <a:pPr rtl="0"/>
          <a:endParaRPr lang="en-US"/>
        </a:p>
      </dgm:t>
    </dgm:pt>
    <dgm:pt modelId="{CDDFC891-FC62-4131-A642-2D94388BCCE2}" type="sibTrans" cxnId="{80FF73C0-9BCD-436E-A85B-D6D7D322462C}">
      <dgm:prSet/>
      <dgm:spPr/>
      <dgm:t>
        <a:bodyPr rtlCol="0"/>
        <a:lstStyle/>
        <a:p>
          <a:pPr rtl="0"/>
          <a:endParaRPr lang="en-US"/>
        </a:p>
      </dgm:t>
    </dgm:pt>
    <dgm:pt modelId="{15E11DBD-E9B5-4BCF-A56C-7AAE26CE30DC}">
      <dgm:prSet phldrT="[Text]" custT="1"/>
      <dgm:spPr/>
      <dgm:t>
        <a:bodyPr rtlCol="0"/>
        <a:lstStyle/>
        <a:p>
          <a:pPr rtl="0"/>
          <a:r>
            <a:rPr lang="en-US" sz="2000" dirty="0"/>
            <a:t/>
          </a:r>
          <a:br>
            <a:rPr lang="en-US" sz="2000" dirty="0"/>
          </a:br>
          <a:r>
            <a:rPr lang="sl-SI" sz="1800" dirty="0" smtClean="0"/>
            <a:t>3 NAPAKE</a:t>
          </a:r>
        </a:p>
        <a:p>
          <a:pPr rtl="0"/>
          <a:endParaRPr lang="sl-SI" sz="1800" dirty="0" smtClean="0"/>
        </a:p>
        <a:p>
          <a:pPr rtl="0"/>
          <a:r>
            <a:rPr lang="sl-SI" sz="1600" dirty="0" smtClean="0"/>
            <a:t>PREŠTEJ ZOBE V SVOJIH USTIH. ZAPIŠI, KOLIKO IMAŠ STALNIH, KOLIKO MLEČNIH, KOLIKO UMETNIH IN KOLIKO ZOB TI MANJKA.</a:t>
          </a:r>
          <a:endParaRPr lang="sl" sz="1600" dirty="0"/>
        </a:p>
      </dgm:t>
    </dgm:pt>
    <dgm:pt modelId="{B7B43D5B-12E9-44B1-B818-4B50F6AD3C0A}" type="parTrans" cxnId="{5E0737F0-6DE4-4885-BC59-82E10D617E50}">
      <dgm:prSet/>
      <dgm:spPr/>
      <dgm:t>
        <a:bodyPr rtlCol="0"/>
        <a:lstStyle/>
        <a:p>
          <a:pPr rtl="0"/>
          <a:endParaRPr lang="en-US"/>
        </a:p>
      </dgm:t>
    </dgm:pt>
    <dgm:pt modelId="{329BDEDB-415B-4AB3-B964-E819D0C56DBB}" type="sibTrans" cxnId="{5E0737F0-6DE4-4885-BC59-82E10D617E50}">
      <dgm:prSet/>
      <dgm:spPr/>
      <dgm:t>
        <a:bodyPr rtlCol="0"/>
        <a:lstStyle/>
        <a:p>
          <a:pPr rtl="0"/>
          <a:endParaRPr lang="en-US"/>
        </a:p>
      </dgm:t>
    </dgm:pt>
    <dgm:pt modelId="{778AA374-0E17-4AEA-8EB6-0C342D57D8D8}">
      <dgm:prSet phldrT="[Text]" custT="1"/>
      <dgm:spPr/>
      <dgm:t>
        <a:bodyPr rtlCol="0"/>
        <a:lstStyle/>
        <a:p>
          <a:pPr rtl="0"/>
          <a:r>
            <a:rPr lang="sl" sz="1800" dirty="0" smtClean="0">
              <a:solidFill>
                <a:srgbClr val="FFC000"/>
              </a:solidFill>
            </a:rPr>
            <a:t>4 NAPAKE</a:t>
          </a:r>
        </a:p>
        <a:p>
          <a:pPr rtl="0"/>
          <a:endParaRPr lang="sl" sz="1800" dirty="0" smtClean="0"/>
        </a:p>
        <a:p>
          <a:pPr rtl="0"/>
          <a:r>
            <a:rPr lang="sl" sz="1800" dirty="0" smtClean="0"/>
            <a:t>OPONAŠAJ SMRČANJE: SVOJE, NEKOGA IZ DRUŽINE, PSA, NAMIŠLJENE ŽIVALI.</a:t>
          </a:r>
          <a:endParaRPr lang="sl" sz="1800" dirty="0"/>
        </a:p>
      </dgm:t>
    </dgm:pt>
    <dgm:pt modelId="{5E28F01D-9664-415C-A0CD-EBFDAB29426C}" type="parTrans" cxnId="{6F55886F-2AC8-4F4F-B328-821CB3A2117B}">
      <dgm:prSet/>
      <dgm:spPr/>
      <dgm:t>
        <a:bodyPr rtlCol="0"/>
        <a:lstStyle/>
        <a:p>
          <a:pPr rtl="0"/>
          <a:endParaRPr lang="en-US"/>
        </a:p>
      </dgm:t>
    </dgm:pt>
    <dgm:pt modelId="{1A604594-E883-4DA9-8A2A-16DFACE8640A}" type="sibTrans" cxnId="{6F55886F-2AC8-4F4F-B328-821CB3A2117B}">
      <dgm:prSet/>
      <dgm:spPr/>
      <dgm:t>
        <a:bodyPr rtlCol="0"/>
        <a:lstStyle/>
        <a:p>
          <a:pPr rtl="0"/>
          <a:endParaRPr lang="en-US"/>
        </a:p>
      </dgm:t>
    </dgm:pt>
    <dgm:pt modelId="{05F1A7D0-6E45-49DA-80B3-7FF4B8783E58}">
      <dgm:prSet phldrT="[Text]" custT="1"/>
      <dgm:spPr/>
      <dgm:t>
        <a:bodyPr rtlCol="0"/>
        <a:lstStyle/>
        <a:p>
          <a:pPr rtl="0"/>
          <a:endParaRPr lang="sl" sz="1800" dirty="0" smtClean="0"/>
        </a:p>
        <a:p>
          <a:pPr rtl="0"/>
          <a:r>
            <a:rPr lang="sl" sz="1800" dirty="0" smtClean="0">
              <a:solidFill>
                <a:schemeClr val="accent3">
                  <a:lumMod val="75000"/>
                </a:schemeClr>
              </a:solidFill>
            </a:rPr>
            <a:t>5 NAPAK ALI VEČ</a:t>
          </a:r>
        </a:p>
        <a:p>
          <a:pPr rtl="0"/>
          <a:r>
            <a:rPr lang="sl" sz="1800" dirty="0" smtClean="0"/>
            <a:t>KVIZ REŠI ŠE ENKRAT</a:t>
          </a:r>
          <a:endParaRPr lang="sl" sz="1800" dirty="0"/>
        </a:p>
      </dgm:t>
    </dgm:pt>
    <dgm:pt modelId="{3ECE110E-B07E-4F19-B2DF-3E42E99B2E8D}" type="parTrans" cxnId="{33A927E1-3C94-4A92-8DB3-42886008240C}">
      <dgm:prSet/>
      <dgm:spPr/>
      <dgm:t>
        <a:bodyPr rtlCol="0"/>
        <a:lstStyle/>
        <a:p>
          <a:pPr rtl="0"/>
          <a:endParaRPr lang="en-US"/>
        </a:p>
      </dgm:t>
    </dgm:pt>
    <dgm:pt modelId="{47B1D0F3-117D-4CE7-9037-3F5A4995054A}" type="sibTrans" cxnId="{33A927E1-3C94-4A92-8DB3-42886008240C}">
      <dgm:prSet/>
      <dgm:spPr/>
      <dgm:t>
        <a:bodyPr rtlCol="0"/>
        <a:lstStyle/>
        <a:p>
          <a:pPr rtl="0"/>
          <a:endParaRPr lang="en-US"/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sl-SI"/>
        </a:p>
      </dgm:t>
    </dgm:pt>
    <dgm:pt modelId="{01035298-0CF7-4145-8EE2-24DBFEAF33BB}" type="pres">
      <dgm:prSet presAssocID="{E4D23657-D1E8-4B22-974B-8DC90813F51B}" presName="composite" presStyleCnt="0"/>
      <dgm:spPr/>
    </dgm:pt>
    <dgm:pt modelId="{21E1F518-1190-4883-914B-1FB66E6D3A63}" type="pres">
      <dgm:prSet presAssocID="{E4D23657-D1E8-4B22-974B-8DC90813F51B}" presName="LShape" presStyleLbl="alignNode1" presStyleIdx="0" presStyleCnt="9"/>
      <dgm:spPr/>
    </dgm:pt>
    <dgm:pt modelId="{80B372F1-8EF3-4532-ACC6-E65E1D63ACA2}" type="pres">
      <dgm:prSet presAssocID="{E4D23657-D1E8-4B22-974B-8DC90813F51B}" presName="ParentText" presStyleLbl="revTx" presStyleIdx="0" presStyleCnt="5" custScaleX="117504" custScaleY="1724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746139E-4627-4CCC-9299-5653D77ED24D}" type="pres">
      <dgm:prSet presAssocID="{E4D23657-D1E8-4B22-974B-8DC90813F51B}" presName="Triangle" presStyleLbl="alignNode1" presStyleIdx="1" presStyleCnt="9"/>
      <dgm:spPr/>
    </dgm:pt>
    <dgm:pt modelId="{780BC64D-2F67-498A-99F6-7EB28080D705}" type="pres">
      <dgm:prSet presAssocID="{529487B0-19AA-4AAC-8F83-CF2C113EB84D}" presName="sibTrans" presStyleCnt="0"/>
      <dgm:spPr/>
    </dgm:pt>
    <dgm:pt modelId="{68E230FA-2656-4C78-B827-58AFD214F445}" type="pres">
      <dgm:prSet presAssocID="{529487B0-19AA-4AAC-8F83-CF2C113EB84D}" presName="space" presStyleCnt="0"/>
      <dgm:spPr/>
    </dgm:pt>
    <dgm:pt modelId="{B07824BD-C1CB-4098-8E38-D3E1F721DF31}" type="pres">
      <dgm:prSet presAssocID="{EF034794-D109-40B6-8FA2-8971C3123AB6}" presName="composite" presStyleCnt="0"/>
      <dgm:spPr/>
    </dgm:pt>
    <dgm:pt modelId="{85769F8C-5820-4CB5-B01D-69A648973D8F}" type="pres">
      <dgm:prSet presAssocID="{EF034794-D109-40B6-8FA2-8971C3123AB6}" presName="LShape" presStyleLbl="alignNode1" presStyleIdx="2" presStyleCnt="9"/>
      <dgm:spPr/>
    </dgm:pt>
    <dgm:pt modelId="{18F7A15A-3ED1-4A32-B700-36B8D6BBE441}" type="pres">
      <dgm:prSet presAssocID="{EF034794-D109-40B6-8FA2-8971C3123AB6}" presName="ParentText" presStyleLbl="revTx" presStyleIdx="1" presStyleCnt="5" custScaleY="1819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F6F2BEFC-1674-4E8D-98FF-DE4432BB887C}" type="pres">
      <dgm:prSet presAssocID="{EF034794-D109-40B6-8FA2-8971C3123AB6}" presName="Triangle" presStyleLbl="alignNode1" presStyleIdx="3" presStyleCnt="9"/>
      <dgm:spPr/>
    </dgm:pt>
    <dgm:pt modelId="{E26373E0-D095-405B-9F4A-CC7FBB5BEBD2}" type="pres">
      <dgm:prSet presAssocID="{CDDFC891-FC62-4131-A642-2D94388BCCE2}" presName="sibTrans" presStyleCnt="0"/>
      <dgm:spPr/>
    </dgm:pt>
    <dgm:pt modelId="{8B10941C-73F0-477C-9F3D-EB0A4525ACBE}" type="pres">
      <dgm:prSet presAssocID="{CDDFC891-FC62-4131-A642-2D94388BCCE2}" presName="space" presStyleCnt="0"/>
      <dgm:spPr/>
    </dgm:pt>
    <dgm:pt modelId="{DF2F85E9-6BAE-40EA-8F18-DAFCA3EFFB69}" type="pres">
      <dgm:prSet presAssocID="{15E11DBD-E9B5-4BCF-A56C-7AAE26CE30DC}" presName="composite" presStyleCnt="0"/>
      <dgm:spPr/>
    </dgm:pt>
    <dgm:pt modelId="{A5E67CF4-39ED-4CC8-A27F-E45EA5D3AC44}" type="pres">
      <dgm:prSet presAssocID="{15E11DBD-E9B5-4BCF-A56C-7AAE26CE30DC}" presName="LShape" presStyleLbl="alignNode1" presStyleIdx="4" presStyleCnt="9"/>
      <dgm:spPr/>
    </dgm:pt>
    <dgm:pt modelId="{F0124EB5-2136-46F3-B2F4-41A5196C24A0}" type="pres">
      <dgm:prSet presAssocID="{15E11DBD-E9B5-4BCF-A56C-7AAE26CE30DC}" presName="ParentText" presStyleLbl="revTx" presStyleIdx="2" presStyleCnt="5" custScaleX="107014" custScaleY="241002" custLinFactNeighborX="-1070" custLinFactNeighborY="140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5E82CFA-3F05-41CB-A66C-3A904CCE06CE}" type="pres">
      <dgm:prSet presAssocID="{15E11DBD-E9B5-4BCF-A56C-7AAE26CE30DC}" presName="Triangle" presStyleLbl="alignNode1" presStyleIdx="5" presStyleCnt="9"/>
      <dgm:spPr/>
    </dgm:pt>
    <dgm:pt modelId="{F5574CB1-AC1C-4773-A4A7-C4CE14EF6374}" type="pres">
      <dgm:prSet presAssocID="{329BDEDB-415B-4AB3-B964-E819D0C56DBB}" presName="sibTrans" presStyleCnt="0"/>
      <dgm:spPr/>
    </dgm:pt>
    <dgm:pt modelId="{14FCF07D-F999-4928-B62C-1135C3080FD1}" type="pres">
      <dgm:prSet presAssocID="{329BDEDB-415B-4AB3-B964-E819D0C56DBB}" presName="space" presStyleCnt="0"/>
      <dgm:spPr/>
    </dgm:pt>
    <dgm:pt modelId="{2489F161-D1CF-4A3D-8E95-6382395DC25B}" type="pres">
      <dgm:prSet presAssocID="{778AA374-0E17-4AEA-8EB6-0C342D57D8D8}" presName="composite" presStyleCnt="0"/>
      <dgm:spPr/>
    </dgm:pt>
    <dgm:pt modelId="{06EAFCDC-2041-4C37-BE64-7627BAA16382}" type="pres">
      <dgm:prSet presAssocID="{778AA374-0E17-4AEA-8EB6-0C342D57D8D8}" presName="LShape" presStyleLbl="alignNode1" presStyleIdx="6" presStyleCnt="9"/>
      <dgm:spPr/>
    </dgm:pt>
    <dgm:pt modelId="{AFC6068B-131B-444D-AF53-A5A2A6DC9AE7}" type="pres">
      <dgm:prSet presAssocID="{778AA374-0E17-4AEA-8EB6-0C342D57D8D8}" presName="ParentText" presStyleLbl="revTx" presStyleIdx="3" presStyleCnt="5" custLinFactNeighborX="-3210" custLinFactNeighborY="-379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F62C0D9F-BF11-4D63-A28B-80FA21343A28}" type="pres">
      <dgm:prSet presAssocID="{778AA374-0E17-4AEA-8EB6-0C342D57D8D8}" presName="Triangle" presStyleLbl="alignNode1" presStyleIdx="7" presStyleCnt="9"/>
      <dgm:spPr/>
    </dgm:pt>
    <dgm:pt modelId="{F5EC4F6A-2B4F-420C-9BEA-A14EFB832731}" type="pres">
      <dgm:prSet presAssocID="{1A604594-E883-4DA9-8A2A-16DFACE8640A}" presName="sibTrans" presStyleCnt="0"/>
      <dgm:spPr/>
    </dgm:pt>
    <dgm:pt modelId="{41DC2B0B-BD37-48C1-BB85-7F75AC60BB5F}" type="pres">
      <dgm:prSet presAssocID="{1A604594-E883-4DA9-8A2A-16DFACE8640A}" presName="space" presStyleCnt="0"/>
      <dgm:spPr/>
    </dgm:pt>
    <dgm:pt modelId="{D2C6C114-9E17-4E64-9FCF-9C4365FE25B7}" type="pres">
      <dgm:prSet presAssocID="{05F1A7D0-6E45-49DA-80B3-7FF4B8783E58}" presName="composite" presStyleCnt="0"/>
      <dgm:spPr/>
    </dgm:pt>
    <dgm:pt modelId="{BA06DEFD-3E20-41CA-8CC7-585BE7A02A00}" type="pres">
      <dgm:prSet presAssocID="{05F1A7D0-6E45-49DA-80B3-7FF4B8783E58}" presName="LShape" presStyleLbl="alignNode1" presStyleIdx="8" presStyleCnt="9"/>
      <dgm:spPr/>
    </dgm:pt>
    <dgm:pt modelId="{D81336A4-814F-45EF-B582-2466B0D2E2A7}" type="pres">
      <dgm:prSet presAssocID="{05F1A7D0-6E45-49DA-80B3-7FF4B8783E58}" presName="ParentText" presStyleLbl="revTx" presStyleIdx="4" presStyleCnt="5" custLinFactNeighborY="-460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80FF73C0-9BCD-436E-A85B-D6D7D322462C}" srcId="{41DDEAAE-DE55-45A3-A4F7-3874E0140D37}" destId="{EF034794-D109-40B6-8FA2-8971C3123AB6}" srcOrd="1" destOrd="0" parTransId="{64D09C75-3D44-4CEF-9459-5C91DB44A9EA}" sibTransId="{CDDFC891-FC62-4131-A642-2D94388BCCE2}"/>
    <dgm:cxn modelId="{144D3C17-9BB9-4853-A637-BAE8CE37705E}" type="presOf" srcId="{EF034794-D109-40B6-8FA2-8971C3123AB6}" destId="{18F7A15A-3ED1-4A32-B700-36B8D6BBE441}" srcOrd="0" destOrd="0" presId="urn:microsoft.com/office/officeart/2009/3/layout/StepUpProcess"/>
    <dgm:cxn modelId="{5E0737F0-6DE4-4885-BC59-82E10D617E50}" srcId="{41DDEAAE-DE55-45A3-A4F7-3874E0140D37}" destId="{15E11DBD-E9B5-4BCF-A56C-7AAE26CE30DC}" srcOrd="2" destOrd="0" parTransId="{B7B43D5B-12E9-44B1-B818-4B50F6AD3C0A}" sibTransId="{329BDEDB-415B-4AB3-B964-E819D0C56DBB}"/>
    <dgm:cxn modelId="{2607AFFA-E9F8-4160-9AE4-19F4DB2B71C9}" type="presOf" srcId="{41DDEAAE-DE55-45A3-A4F7-3874E0140D37}" destId="{EB3CB291-E23A-4667-A32E-A640A76557A1}" srcOrd="0" destOrd="0" presId="urn:microsoft.com/office/officeart/2009/3/layout/StepUpProcess"/>
    <dgm:cxn modelId="{686E8776-31B9-4547-B165-83B2470E83E1}" type="presOf" srcId="{778AA374-0E17-4AEA-8EB6-0C342D57D8D8}" destId="{AFC6068B-131B-444D-AF53-A5A2A6DC9AE7}" srcOrd="0" destOrd="0" presId="urn:microsoft.com/office/officeart/2009/3/layout/StepUpProcess"/>
    <dgm:cxn modelId="{6F55886F-2AC8-4F4F-B328-821CB3A2117B}" srcId="{41DDEAAE-DE55-45A3-A4F7-3874E0140D37}" destId="{778AA374-0E17-4AEA-8EB6-0C342D57D8D8}" srcOrd="3" destOrd="0" parTransId="{5E28F01D-9664-415C-A0CD-EBFDAB29426C}" sibTransId="{1A604594-E883-4DA9-8A2A-16DFACE8640A}"/>
    <dgm:cxn modelId="{33A927E1-3C94-4A92-8DB3-42886008240C}" srcId="{41DDEAAE-DE55-45A3-A4F7-3874E0140D37}" destId="{05F1A7D0-6E45-49DA-80B3-7FF4B8783E58}" srcOrd="4" destOrd="0" parTransId="{3ECE110E-B07E-4F19-B2DF-3E42E99B2E8D}" sibTransId="{47B1D0F3-117D-4CE7-9037-3F5A4995054A}"/>
    <dgm:cxn modelId="{99F95D8E-A851-4953-A3C5-9BF7753ED9FA}" srcId="{41DDEAAE-DE55-45A3-A4F7-3874E0140D37}" destId="{E4D23657-D1E8-4B22-974B-8DC90813F51B}" srcOrd="0" destOrd="0" parTransId="{89EF0911-2234-42D0-AEF3-7FADAFD12999}" sibTransId="{529487B0-19AA-4AAC-8F83-CF2C113EB84D}"/>
    <dgm:cxn modelId="{6178317C-4B4F-4FC5-8AC2-7ABBDA27CE1F}" type="presOf" srcId="{05F1A7D0-6E45-49DA-80B3-7FF4B8783E58}" destId="{D81336A4-814F-45EF-B582-2466B0D2E2A7}" srcOrd="0" destOrd="0" presId="urn:microsoft.com/office/officeart/2009/3/layout/StepUpProcess"/>
    <dgm:cxn modelId="{A98402AF-AFAB-470F-9C97-EF1C509D8499}" type="presOf" srcId="{15E11DBD-E9B5-4BCF-A56C-7AAE26CE30DC}" destId="{F0124EB5-2136-46F3-B2F4-41A5196C24A0}" srcOrd="0" destOrd="0" presId="urn:microsoft.com/office/officeart/2009/3/layout/StepUpProcess"/>
    <dgm:cxn modelId="{B9285067-C906-4FDE-AAAC-9EE99F7669E3}" type="presOf" srcId="{E4D23657-D1E8-4B22-974B-8DC90813F51B}" destId="{80B372F1-8EF3-4532-ACC6-E65E1D63ACA2}" srcOrd="0" destOrd="0" presId="urn:microsoft.com/office/officeart/2009/3/layout/StepUpProcess"/>
    <dgm:cxn modelId="{D3BFF791-8D8E-4FBF-9F59-1FB887121875}" type="presParOf" srcId="{EB3CB291-E23A-4667-A32E-A640A76557A1}" destId="{01035298-0CF7-4145-8EE2-24DBFEAF33BB}" srcOrd="0" destOrd="0" presId="urn:microsoft.com/office/officeart/2009/3/layout/StepUpProcess"/>
    <dgm:cxn modelId="{AFA2BCAD-2F0B-4C3E-86A6-55A260AD16B0}" type="presParOf" srcId="{01035298-0CF7-4145-8EE2-24DBFEAF33BB}" destId="{21E1F518-1190-4883-914B-1FB66E6D3A63}" srcOrd="0" destOrd="0" presId="urn:microsoft.com/office/officeart/2009/3/layout/StepUpProcess"/>
    <dgm:cxn modelId="{AF2B8620-9DC0-4A87-9014-D45C2D1F8B38}" type="presParOf" srcId="{01035298-0CF7-4145-8EE2-24DBFEAF33BB}" destId="{80B372F1-8EF3-4532-ACC6-E65E1D63ACA2}" srcOrd="1" destOrd="0" presId="urn:microsoft.com/office/officeart/2009/3/layout/StepUpProcess"/>
    <dgm:cxn modelId="{4AA5420E-C2A1-4D24-A1DA-DA9E7976427D}" type="presParOf" srcId="{01035298-0CF7-4145-8EE2-24DBFEAF33BB}" destId="{B746139E-4627-4CCC-9299-5653D77ED24D}" srcOrd="2" destOrd="0" presId="urn:microsoft.com/office/officeart/2009/3/layout/StepUpProcess"/>
    <dgm:cxn modelId="{C3204B2A-D9EE-439E-BA61-A2C860BFF519}" type="presParOf" srcId="{EB3CB291-E23A-4667-A32E-A640A76557A1}" destId="{780BC64D-2F67-498A-99F6-7EB28080D705}" srcOrd="1" destOrd="0" presId="urn:microsoft.com/office/officeart/2009/3/layout/StepUpProcess"/>
    <dgm:cxn modelId="{49AEC91A-7C1D-4222-94BA-4D738F2D6C79}" type="presParOf" srcId="{780BC64D-2F67-498A-99F6-7EB28080D705}" destId="{68E230FA-2656-4C78-B827-58AFD214F445}" srcOrd="0" destOrd="0" presId="urn:microsoft.com/office/officeart/2009/3/layout/StepUpProcess"/>
    <dgm:cxn modelId="{B3ADA2AF-BE62-4C22-84A1-F4C5043918A4}" type="presParOf" srcId="{EB3CB291-E23A-4667-A32E-A640A76557A1}" destId="{B07824BD-C1CB-4098-8E38-D3E1F721DF31}" srcOrd="2" destOrd="0" presId="urn:microsoft.com/office/officeart/2009/3/layout/StepUpProcess"/>
    <dgm:cxn modelId="{D55AC698-F4A8-404D-94F4-78DB0A0637AF}" type="presParOf" srcId="{B07824BD-C1CB-4098-8E38-D3E1F721DF31}" destId="{85769F8C-5820-4CB5-B01D-69A648973D8F}" srcOrd="0" destOrd="0" presId="urn:microsoft.com/office/officeart/2009/3/layout/StepUpProcess"/>
    <dgm:cxn modelId="{6DF3D3A6-F203-4587-9E47-85B7CF8CB3D6}" type="presParOf" srcId="{B07824BD-C1CB-4098-8E38-D3E1F721DF31}" destId="{18F7A15A-3ED1-4A32-B700-36B8D6BBE441}" srcOrd="1" destOrd="0" presId="urn:microsoft.com/office/officeart/2009/3/layout/StepUpProcess"/>
    <dgm:cxn modelId="{B0900791-DD10-486B-8501-E09AD6094101}" type="presParOf" srcId="{B07824BD-C1CB-4098-8E38-D3E1F721DF31}" destId="{F6F2BEFC-1674-4E8D-98FF-DE4432BB887C}" srcOrd="2" destOrd="0" presId="urn:microsoft.com/office/officeart/2009/3/layout/StepUpProcess"/>
    <dgm:cxn modelId="{3EE6A66E-230B-46C6-B833-F1FB7D9677BB}" type="presParOf" srcId="{EB3CB291-E23A-4667-A32E-A640A76557A1}" destId="{E26373E0-D095-405B-9F4A-CC7FBB5BEBD2}" srcOrd="3" destOrd="0" presId="urn:microsoft.com/office/officeart/2009/3/layout/StepUpProcess"/>
    <dgm:cxn modelId="{3C46AB4C-8FD6-4F18-89B0-206793A671D9}" type="presParOf" srcId="{E26373E0-D095-405B-9F4A-CC7FBB5BEBD2}" destId="{8B10941C-73F0-477C-9F3D-EB0A4525ACBE}" srcOrd="0" destOrd="0" presId="urn:microsoft.com/office/officeart/2009/3/layout/StepUpProcess"/>
    <dgm:cxn modelId="{BD02CC66-E7B8-4247-B83C-1E49E3A3190F}" type="presParOf" srcId="{EB3CB291-E23A-4667-A32E-A640A76557A1}" destId="{DF2F85E9-6BAE-40EA-8F18-DAFCA3EFFB69}" srcOrd="4" destOrd="0" presId="urn:microsoft.com/office/officeart/2009/3/layout/StepUpProcess"/>
    <dgm:cxn modelId="{73FD8DEB-3FA4-428D-8D3F-4FFB6F588D0C}" type="presParOf" srcId="{DF2F85E9-6BAE-40EA-8F18-DAFCA3EFFB69}" destId="{A5E67CF4-39ED-4CC8-A27F-E45EA5D3AC44}" srcOrd="0" destOrd="0" presId="urn:microsoft.com/office/officeart/2009/3/layout/StepUpProcess"/>
    <dgm:cxn modelId="{1D96201E-2684-4A2C-ABB0-E762F06034DB}" type="presParOf" srcId="{DF2F85E9-6BAE-40EA-8F18-DAFCA3EFFB69}" destId="{F0124EB5-2136-46F3-B2F4-41A5196C24A0}" srcOrd="1" destOrd="0" presId="urn:microsoft.com/office/officeart/2009/3/layout/StepUpProcess"/>
    <dgm:cxn modelId="{24606857-F5A8-4647-9106-43600BEA9834}" type="presParOf" srcId="{DF2F85E9-6BAE-40EA-8F18-DAFCA3EFFB69}" destId="{D5E82CFA-3F05-41CB-A66C-3A904CCE06CE}" srcOrd="2" destOrd="0" presId="urn:microsoft.com/office/officeart/2009/3/layout/StepUpProcess"/>
    <dgm:cxn modelId="{07D8BB63-7C45-4577-8989-CC9573B5B902}" type="presParOf" srcId="{EB3CB291-E23A-4667-A32E-A640A76557A1}" destId="{F5574CB1-AC1C-4773-A4A7-C4CE14EF6374}" srcOrd="5" destOrd="0" presId="urn:microsoft.com/office/officeart/2009/3/layout/StepUpProcess"/>
    <dgm:cxn modelId="{C4CA2C05-C5A2-47D3-932D-7D1B0EE24BEE}" type="presParOf" srcId="{F5574CB1-AC1C-4773-A4A7-C4CE14EF6374}" destId="{14FCF07D-F999-4928-B62C-1135C3080FD1}" srcOrd="0" destOrd="0" presId="urn:microsoft.com/office/officeart/2009/3/layout/StepUpProcess"/>
    <dgm:cxn modelId="{7F15FDE7-0796-409E-8E14-33BDA45130DC}" type="presParOf" srcId="{EB3CB291-E23A-4667-A32E-A640A76557A1}" destId="{2489F161-D1CF-4A3D-8E95-6382395DC25B}" srcOrd="6" destOrd="0" presId="urn:microsoft.com/office/officeart/2009/3/layout/StepUpProcess"/>
    <dgm:cxn modelId="{A311EB17-7B3B-4E73-8877-7EDCECD2CCA9}" type="presParOf" srcId="{2489F161-D1CF-4A3D-8E95-6382395DC25B}" destId="{06EAFCDC-2041-4C37-BE64-7627BAA16382}" srcOrd="0" destOrd="0" presId="urn:microsoft.com/office/officeart/2009/3/layout/StepUpProcess"/>
    <dgm:cxn modelId="{F054D3EE-12ED-41DF-BC28-75AFF24A2011}" type="presParOf" srcId="{2489F161-D1CF-4A3D-8E95-6382395DC25B}" destId="{AFC6068B-131B-444D-AF53-A5A2A6DC9AE7}" srcOrd="1" destOrd="0" presId="urn:microsoft.com/office/officeart/2009/3/layout/StepUpProcess"/>
    <dgm:cxn modelId="{B3F265FC-C9A3-4AB3-9CED-F7D5EE371186}" type="presParOf" srcId="{2489F161-D1CF-4A3D-8E95-6382395DC25B}" destId="{F62C0D9F-BF11-4D63-A28B-80FA21343A28}" srcOrd="2" destOrd="0" presId="urn:microsoft.com/office/officeart/2009/3/layout/StepUpProcess"/>
    <dgm:cxn modelId="{41FBC4D4-7CE4-4553-BFA6-B9C39AFCA8EF}" type="presParOf" srcId="{EB3CB291-E23A-4667-A32E-A640A76557A1}" destId="{F5EC4F6A-2B4F-420C-9BEA-A14EFB832731}" srcOrd="7" destOrd="0" presId="urn:microsoft.com/office/officeart/2009/3/layout/StepUpProcess"/>
    <dgm:cxn modelId="{604F1BFC-D1C1-4B05-9E80-FEB729EF06F6}" type="presParOf" srcId="{F5EC4F6A-2B4F-420C-9BEA-A14EFB832731}" destId="{41DC2B0B-BD37-48C1-BB85-7F75AC60BB5F}" srcOrd="0" destOrd="0" presId="urn:microsoft.com/office/officeart/2009/3/layout/StepUpProcess"/>
    <dgm:cxn modelId="{C8CE4F5C-2D1E-4F23-B70E-3CA4AB9E86D1}" type="presParOf" srcId="{EB3CB291-E23A-4667-A32E-A640A76557A1}" destId="{D2C6C114-9E17-4E64-9FCF-9C4365FE25B7}" srcOrd="8" destOrd="0" presId="urn:microsoft.com/office/officeart/2009/3/layout/StepUpProcess"/>
    <dgm:cxn modelId="{28DAD026-A7ED-4EA6-BA50-86753202B1A1}" type="presParOf" srcId="{D2C6C114-9E17-4E64-9FCF-9C4365FE25B7}" destId="{BA06DEFD-3E20-41CA-8CC7-585BE7A02A00}" srcOrd="0" destOrd="0" presId="urn:microsoft.com/office/officeart/2009/3/layout/StepUpProcess"/>
    <dgm:cxn modelId="{1A762ABB-221E-44D3-9B21-B2EC055FC66D}" type="presParOf" srcId="{D2C6C114-9E17-4E64-9FCF-9C4365FE25B7}" destId="{D81336A4-814F-45EF-B582-2466B0D2E2A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1F518-1190-4883-914B-1FB66E6D3A63}">
      <dsp:nvSpPr>
        <dsp:cNvPr id="0" name=""/>
        <dsp:cNvSpPr/>
      </dsp:nvSpPr>
      <dsp:spPr>
        <a:xfrm rot="5400000">
          <a:off x="1169960" y="3430657"/>
          <a:ext cx="1049729" cy="1746726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372F1-8EF3-4532-ACC6-E65E1D63ACA2}">
      <dsp:nvSpPr>
        <dsp:cNvPr id="0" name=""/>
        <dsp:cNvSpPr/>
      </dsp:nvSpPr>
      <dsp:spPr>
        <a:xfrm>
          <a:off x="856719" y="3451609"/>
          <a:ext cx="1852984" cy="2384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rtlCol="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" sz="1800" kern="1200" dirty="0" smtClean="0">
              <a:solidFill>
                <a:srgbClr val="FF0000"/>
              </a:solidFill>
            </a:rPr>
            <a:t>1 NAPAKA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" sz="1800" kern="1200" dirty="0" smtClean="0"/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" sz="1600" kern="1200" dirty="0" smtClean="0"/>
            <a:t>  Z VZRAVNANIM HRBTOM NAREDI 10 POČEPOV. POLOŽI ROKO NA SRCE IN PREVERI, ALI TI HITREJE BIJE. </a:t>
          </a:r>
          <a:r>
            <a:rPr lang="en-US" sz="2000" kern="1200" dirty="0"/>
            <a:t/>
          </a:r>
          <a:br>
            <a:rPr lang="en-US" sz="2000" kern="1200" dirty="0"/>
          </a:br>
          <a:endParaRPr lang="en-US" sz="2000" kern="1200" dirty="0"/>
        </a:p>
      </dsp:txBody>
      <dsp:txXfrm>
        <a:off x="856719" y="3451609"/>
        <a:ext cx="1852984" cy="2384179"/>
      </dsp:txXfrm>
    </dsp:sp>
    <dsp:sp modelId="{B746139E-4627-4CCC-9299-5653D77ED24D}">
      <dsp:nvSpPr>
        <dsp:cNvPr id="0" name=""/>
        <dsp:cNvSpPr/>
      </dsp:nvSpPr>
      <dsp:spPr>
        <a:xfrm>
          <a:off x="2274150" y="3302061"/>
          <a:ext cx="297538" cy="297538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69F8C-5820-4CB5-B01D-69A648973D8F}">
      <dsp:nvSpPr>
        <dsp:cNvPr id="0" name=""/>
        <dsp:cNvSpPr/>
      </dsp:nvSpPr>
      <dsp:spPr>
        <a:xfrm rot="5400000">
          <a:off x="3238476" y="2386303"/>
          <a:ext cx="1049729" cy="1746726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7A15A-3ED1-4A32-B700-36B8D6BBE441}">
      <dsp:nvSpPr>
        <dsp:cNvPr id="0" name=""/>
        <dsp:cNvSpPr/>
      </dsp:nvSpPr>
      <dsp:spPr>
        <a:xfrm>
          <a:off x="3063250" y="2341547"/>
          <a:ext cx="1576954" cy="2515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rtlCol="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" sz="1800" kern="1200" dirty="0" smtClean="0">
              <a:solidFill>
                <a:schemeClr val="accent4">
                  <a:lumMod val="75000"/>
                </a:schemeClr>
              </a:solidFill>
            </a:rPr>
            <a:t>2 NAPAKI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" sz="1800" kern="1200" dirty="0" smtClean="0"/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" sz="1600" kern="1200" dirty="0" smtClean="0"/>
            <a:t>SEDI Z VZRAVNANO HRBTENICO. ZAPRI OČI. GLOBOKO VDIHNI SKOZI NOS, DA SE TREBUH NAPNE. ZADRŽI DIH, DOKLER TI JE PRIJETNO. NATO IZDIHNI SKOZI USTA. </a:t>
          </a:r>
          <a:endParaRPr lang="sl" sz="1600" kern="1200" dirty="0"/>
        </a:p>
      </dsp:txBody>
      <dsp:txXfrm>
        <a:off x="3063250" y="2341547"/>
        <a:ext cx="1576954" cy="2515593"/>
      </dsp:txXfrm>
    </dsp:sp>
    <dsp:sp modelId="{F6F2BEFC-1674-4E8D-98FF-DE4432BB887C}">
      <dsp:nvSpPr>
        <dsp:cNvPr id="0" name=""/>
        <dsp:cNvSpPr/>
      </dsp:nvSpPr>
      <dsp:spPr>
        <a:xfrm>
          <a:off x="4342666" y="2257707"/>
          <a:ext cx="297538" cy="297538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67CF4-39ED-4CC8-A27F-E45EA5D3AC44}">
      <dsp:nvSpPr>
        <dsp:cNvPr id="0" name=""/>
        <dsp:cNvSpPr/>
      </dsp:nvSpPr>
      <dsp:spPr>
        <a:xfrm rot="5400000">
          <a:off x="5306991" y="934068"/>
          <a:ext cx="1049729" cy="1746726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24EB5-2136-46F3-B2F4-41A5196C24A0}">
      <dsp:nvSpPr>
        <dsp:cNvPr id="0" name=""/>
        <dsp:cNvSpPr/>
      </dsp:nvSpPr>
      <dsp:spPr>
        <a:xfrm>
          <a:off x="5059588" y="675507"/>
          <a:ext cx="1687562" cy="3331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rtlCol="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/>
          </a:r>
          <a:br>
            <a:rPr lang="en-US" sz="2000" kern="1200" dirty="0"/>
          </a:br>
          <a:r>
            <a:rPr lang="sl-SI" sz="1800" kern="1200" dirty="0" smtClean="0"/>
            <a:t>3 NAPAKE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800" kern="1200" dirty="0" smtClean="0"/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 smtClean="0"/>
            <a:t>PREŠTEJ ZOBE V SVOJIH USTIH. ZAPIŠI, KOLIKO IMAŠ STALNIH, KOLIKO MLEČNIH, KOLIKO UMETNIH IN KOLIKO ZOB TI MANJKA.</a:t>
          </a:r>
          <a:endParaRPr lang="sl" sz="1600" kern="1200" dirty="0"/>
        </a:p>
      </dsp:txBody>
      <dsp:txXfrm>
        <a:off x="5059588" y="675507"/>
        <a:ext cx="1687562" cy="3331353"/>
      </dsp:txXfrm>
    </dsp:sp>
    <dsp:sp modelId="{D5E82CFA-3F05-41CB-A66C-3A904CCE06CE}">
      <dsp:nvSpPr>
        <dsp:cNvPr id="0" name=""/>
        <dsp:cNvSpPr/>
      </dsp:nvSpPr>
      <dsp:spPr>
        <a:xfrm>
          <a:off x="6411181" y="805472"/>
          <a:ext cx="297538" cy="297538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AFCDC-2041-4C37-BE64-7627BAA16382}">
      <dsp:nvSpPr>
        <dsp:cNvPr id="0" name=""/>
        <dsp:cNvSpPr/>
      </dsp:nvSpPr>
      <dsp:spPr>
        <a:xfrm rot="5400000">
          <a:off x="7375506" y="132324"/>
          <a:ext cx="1049729" cy="1746726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6068B-131B-444D-AF53-A5A2A6DC9AE7}">
      <dsp:nvSpPr>
        <dsp:cNvPr id="0" name=""/>
        <dsp:cNvSpPr/>
      </dsp:nvSpPr>
      <dsp:spPr>
        <a:xfrm>
          <a:off x="7149660" y="129377"/>
          <a:ext cx="1576954" cy="1382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rtlCol="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" sz="1800" kern="1200" dirty="0" smtClean="0">
              <a:solidFill>
                <a:srgbClr val="FFC000"/>
              </a:solidFill>
            </a:rPr>
            <a:t>4 NAPAKE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" sz="1800" kern="1200" dirty="0" smtClean="0"/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" sz="1800" kern="1200" dirty="0" smtClean="0"/>
            <a:t>OPONAŠAJ SMRČANJE: SVOJE, NEKOGA IZ DRUŽINE, PSA, NAMIŠLJENE ŽIVALI.</a:t>
          </a:r>
          <a:endParaRPr lang="sl" sz="1800" kern="1200" dirty="0"/>
        </a:p>
      </dsp:txBody>
      <dsp:txXfrm>
        <a:off x="7149660" y="129377"/>
        <a:ext cx="1576954" cy="1382293"/>
      </dsp:txXfrm>
    </dsp:sp>
    <dsp:sp modelId="{F62C0D9F-BF11-4D63-A28B-80FA21343A28}">
      <dsp:nvSpPr>
        <dsp:cNvPr id="0" name=""/>
        <dsp:cNvSpPr/>
      </dsp:nvSpPr>
      <dsp:spPr>
        <a:xfrm>
          <a:off x="8479696" y="3729"/>
          <a:ext cx="297538" cy="297538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6DEFD-3E20-41CA-8CC7-585BE7A02A00}">
      <dsp:nvSpPr>
        <dsp:cNvPr id="0" name=""/>
        <dsp:cNvSpPr/>
      </dsp:nvSpPr>
      <dsp:spPr>
        <a:xfrm rot="5400000">
          <a:off x="9444022" y="-345379"/>
          <a:ext cx="1049729" cy="1746726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336A4-814F-45EF-B582-2466B0D2E2A7}">
      <dsp:nvSpPr>
        <dsp:cNvPr id="0" name=""/>
        <dsp:cNvSpPr/>
      </dsp:nvSpPr>
      <dsp:spPr>
        <a:xfrm>
          <a:off x="9268796" y="0"/>
          <a:ext cx="1576954" cy="1382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rtlCol="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" sz="1800" kern="1200" dirty="0" smtClean="0"/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" sz="1800" kern="1200" dirty="0" smtClean="0">
              <a:solidFill>
                <a:schemeClr val="accent3">
                  <a:lumMod val="75000"/>
                </a:schemeClr>
              </a:solidFill>
            </a:rPr>
            <a:t>5 NAPAK ALI VEČ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" sz="1800" kern="1200" dirty="0" smtClean="0"/>
            <a:t>KVIZ REŠI ŠE ENKRAT</a:t>
          </a:r>
          <a:endParaRPr lang="sl" sz="1800" kern="1200" dirty="0"/>
        </a:p>
      </dsp:txBody>
      <dsp:txXfrm>
        <a:off x="9268796" y="0"/>
        <a:ext cx="1576954" cy="1382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67F745E7-41AA-437F-88BC-D5378A9D452F}" type="datetime1">
              <a:rPr lang="sl-SI" smtClean="0"/>
              <a:pPr algn="r" rtl="0"/>
              <a:t>11. 05. 2020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sl-SI" smtClean="0"/>
              <a:pPr algn="r" rtl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DFFA8BB3-6156-4313-89DD-AF298ABC6B96}" type="datetime1">
              <a:rPr lang="sl-SI" smtClean="0"/>
              <a:pPr/>
              <a:t>11. 05. 2020</a:t>
            </a:fld>
            <a:endParaRPr lang="sl-SI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dirty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dirty="0" smtClean="0"/>
              <a:t>Kliknite, če želite urediti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935E2820-AFE1-45FA-949E-17BDB534E1DC}" type="slidenum">
              <a:rPr lang="sl-SI" smtClean="0"/>
              <a:pPr algn="r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algn="r" rtl="0"/>
            <a:fld id="{935E2820-AFE1-45FA-949E-17BDB534E1DC}" type="slidenum">
              <a:rPr lang="sl-SI" smtClean="0"/>
              <a:pPr algn="r" rtl="0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algn="r" rtl="0"/>
            <a:fld id="{77542409-6A04-4DC6-AC3A-D3758287A8F2}" type="slidenum">
              <a:rPr lang="sl-SI" smtClean="0"/>
              <a:pPr algn="r" rtl="0"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35E2820-AFE1-45FA-949E-17BDB534E1DC}" type="slidenum">
              <a:rPr lang="sl-SI" smtClean="0"/>
              <a:pPr algn="r"/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76982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algn="r" rtl="0"/>
            <a:fld id="{935E2820-AFE1-45FA-949E-17BDB534E1DC}" type="slidenum">
              <a:rPr lang="sl-SI" smtClean="0"/>
              <a:pPr algn="r" rtl="0"/>
              <a:t>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12149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35E2820-AFE1-45FA-949E-17BDB534E1DC}" type="slidenum">
              <a:rPr lang="sl-SI" smtClean="0"/>
              <a:pPr algn="r"/>
              <a:t>19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7357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35E2820-AFE1-45FA-949E-17BDB534E1DC}" type="slidenum">
              <a:rPr lang="sl-SI" smtClean="0"/>
              <a:pPr algn="r"/>
              <a:t>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89860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sl-SI" smtClean="0"/>
              <a:t>Kliknite, da uredite slog podnaslova matrice</a:t>
            </a:r>
            <a:endParaRPr lang="sl-SI" dirty="0"/>
          </a:p>
        </p:txBody>
      </p:sp>
      <p:sp>
        <p:nvSpPr>
          <p:cNvPr id="8" name="Označba mesta za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F242750-53DD-4847-9CB0-77626A625999}" type="datetime1">
              <a:rPr lang="sl-SI" smtClean="0"/>
              <a:pPr/>
              <a:t>11. 05. 2020</a:t>
            </a:fld>
            <a:endParaRPr lang="sl-SI" dirty="0"/>
          </a:p>
        </p:txBody>
      </p:sp>
      <p:sp>
        <p:nvSpPr>
          <p:cNvPr id="9" name="Označba mesta za nogo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10" name="Označba mesta za številko diapozitiva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sl-SI" dirty="0" smtClean="0"/>
              <a:t>Kliknite, če želite urediti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C9CD96F-174A-4349-9844-15018F9ED39C}" type="datetime1">
              <a:rPr lang="sl-SI" smtClean="0"/>
              <a:pPr/>
              <a:t>11. 05. 2020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 hasCustomPrompt="1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 hasCustomPrompt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sl-SI" dirty="0" smtClean="0"/>
              <a:t>Kliknite, če želite urediti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1F77DDA-A6E2-4877-B32D-8B5BB240E1CE}" type="datetime1">
              <a:rPr lang="sl-SI" smtClean="0"/>
              <a:pPr/>
              <a:t>11. 05. 2020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5C9AA44-2535-4770-8986-D6650B999625}" type="datetime1">
              <a:rPr lang="sl-SI" smtClean="0"/>
              <a:pPr/>
              <a:t>11. 05. 2020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 hasCustomPrompt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dirty="0" smtClean="0"/>
              <a:t>Kliknite, če želite urediti sloge besedila matrice</a:t>
            </a:r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640F91A-5FC7-4D51-852F-EFB0774DE7DC}" type="datetime1">
              <a:rPr lang="sl-SI" smtClean="0"/>
              <a:pPr/>
              <a:t>11. 05. 2020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 hasCustomPrompt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sl-SI" dirty="0" smtClean="0"/>
              <a:t>Kliknite, če želite urediti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 hasCustomPrompt="1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sl-SI" dirty="0" smtClean="0"/>
              <a:t>Kliknite, če želite urediti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EF7D50C-C237-4315-B06B-3FBA4544B643}" type="datetime1">
              <a:rPr lang="sl-SI" smtClean="0"/>
              <a:pPr/>
              <a:t>11. 05. 2020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 hasCustomPrompt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l-SI" dirty="0" smtClean="0"/>
              <a:t>Kliknite, če želite urediti sloge besedila matrice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 hasCustomPrompt="1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sl-SI" dirty="0" smtClean="0"/>
              <a:t>Kliknite, če želite urediti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 hasCustomPrompt="1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l-SI" dirty="0" smtClean="0"/>
              <a:t>Kliknite, če želite urediti sloge besedila matrice</a:t>
            </a:r>
            <a:endParaRPr lang="sl-SI" dirty="0"/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 hasCustomPrompt="1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sl-SI" dirty="0" smtClean="0"/>
              <a:t>Kliknite, če želite urediti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A41A8CD-0ABF-478D-8F8A-8ADCD6E88064}" type="datetime1">
              <a:rPr lang="sl-SI" smtClean="0"/>
              <a:pPr/>
              <a:t>11. 05. 2020</a:t>
            </a:fld>
            <a:endParaRPr lang="sl-SI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85A0BE6-B2D0-4693-ACF8-63A8729B6BCE}" type="datetime1">
              <a:rPr lang="sl-SI" smtClean="0"/>
              <a:pPr/>
              <a:t>11. 05. 2020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418C9EA-777E-4E4A-A345-80EFADC37168}" type="datetime1">
              <a:rPr lang="sl-SI" smtClean="0"/>
              <a:pPr/>
              <a:t>11. 05. 2020</a:t>
            </a:fld>
            <a:endParaRPr lang="sl-SI" dirty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dirty="0" smtClean="0"/>
              <a:t>Kliknite, če želite urediti sloge besedila matrice</a:t>
            </a:r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3A5E89E-1C6F-409C-84D1-7C856747F474}" type="datetime1">
              <a:rPr lang="sl-SI" smtClean="0"/>
              <a:pPr/>
              <a:t>11. 05. 2020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8" name="Zaobljeni pravokotnik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dirty="0" smtClean="0"/>
              <a:t>Kliknite, če želite urediti sloge besedila matrice</a:t>
            </a:r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379525F-204C-444A-9D59-E3146A4F6575}" type="datetime1">
              <a:rPr lang="sl-SI" smtClean="0"/>
              <a:pPr/>
              <a:t>11. 05. 2020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dirty="0" smtClean="0"/>
              <a:t>Kliknite, če želite urediti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fld id="{25113EC2-B932-4F8F-8DF4-C6808E060621}" type="datetime1">
              <a:rPr lang="sl-SI" smtClean="0"/>
              <a:pPr/>
              <a:t>11. 05. 2020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mag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277509" cy="2793906"/>
          </a:xfrm>
        </p:spPr>
        <p:txBody>
          <a:bodyPr rtlCol="0"/>
          <a:lstStyle/>
          <a:p>
            <a:pPr rtl="0"/>
            <a:r>
              <a:rPr lang="sl-SI" b="1" dirty="0" smtClean="0"/>
              <a:t>KVIZ ZAKAJ?</a:t>
            </a:r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65213" y="2417197"/>
            <a:ext cx="7091361" cy="1529807"/>
          </a:xfrm>
        </p:spPr>
        <p:txBody>
          <a:bodyPr rtlCol="0">
            <a:normAutofit/>
          </a:bodyPr>
          <a:lstStyle/>
          <a:p>
            <a:pPr rtl="0"/>
            <a:r>
              <a:rPr lang="sl-SI" sz="6000" b="1" dirty="0" smtClean="0">
                <a:solidFill>
                  <a:srgbClr val="FF0000"/>
                </a:solidFill>
              </a:rPr>
              <a:t>ČLOVEŠKO TELO</a:t>
            </a:r>
            <a:endParaRPr lang="sl-SI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809" y="304800"/>
            <a:ext cx="11223004" cy="1200416"/>
          </a:xfrm>
        </p:spPr>
        <p:txBody>
          <a:bodyPr/>
          <a:lstStyle/>
          <a:p>
            <a:r>
              <a:rPr lang="sl-SI" b="1" dirty="0" smtClean="0"/>
              <a:t>7. ZAKAJ NE MOREMO JESTI SAMO TISTE HRANE, KI NAM JE VŠEČ?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79513" y="1709530"/>
            <a:ext cx="6929300" cy="4005470"/>
          </a:xfrm>
        </p:spPr>
        <p:txBody>
          <a:bodyPr>
            <a:normAutofit/>
          </a:bodyPr>
          <a:lstStyle/>
          <a:p>
            <a:pPr marL="560070" indent="-514350">
              <a:buFont typeface="+mj-lt"/>
              <a:buAutoNum type="alphaLcParenR"/>
            </a:pPr>
            <a:r>
              <a:rPr lang="sl-SI" sz="2800" dirty="0" smtClean="0"/>
              <a:t>KER BI BIL NAŠ HLADILNIK PREVEČ DOLGOČASEN.</a:t>
            </a:r>
          </a:p>
          <a:p>
            <a:pPr marL="560070" indent="-514350">
              <a:buFont typeface="+mj-lt"/>
              <a:buAutoNum type="alphaLcParenR"/>
            </a:pPr>
            <a:r>
              <a:rPr lang="sl-SI" sz="2800" dirty="0" smtClean="0"/>
              <a:t>KER SO ODRASLI ŽALOSTNI, ČE SO OTROCI PREVEČ IZBIRČNI.</a:t>
            </a:r>
          </a:p>
          <a:p>
            <a:pPr marL="560070" indent="-514350">
              <a:buFont typeface="+mj-lt"/>
              <a:buAutoNum type="alphaLcParenR"/>
            </a:pPr>
            <a:r>
              <a:rPr lang="sl-SI" sz="2800" dirty="0" smtClean="0"/>
              <a:t>KER SE MORAMO ZA RAST IN RAZVOJ PREHRANJEVATI URAVNOTEŽENO: TELO 	POTREBUJE VELIKO RAZLIČNIH 				SNOVI.</a:t>
            </a:r>
            <a:endParaRPr lang="sl-SI" sz="2800" dirty="0"/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88326" y="1788700"/>
            <a:ext cx="4572000" cy="305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23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1033" y="304800"/>
            <a:ext cx="10769780" cy="1200416"/>
          </a:xfrm>
        </p:spPr>
        <p:txBody>
          <a:bodyPr/>
          <a:lstStyle/>
          <a:p>
            <a:r>
              <a:rPr lang="sl-SI" b="1" dirty="0" smtClean="0"/>
              <a:t>8. ZAKAJ SRCE BIJE HITREJE, KADAR TEČEMO?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95416" y="2099144"/>
            <a:ext cx="7003883" cy="3615856"/>
          </a:xfrm>
        </p:spPr>
        <p:txBody>
          <a:bodyPr>
            <a:normAutofit/>
          </a:bodyPr>
          <a:lstStyle/>
          <a:p>
            <a:pPr marL="560070" indent="-514350">
              <a:buFont typeface="+mj-lt"/>
              <a:buAutoNum type="alphaLcParenR"/>
            </a:pPr>
            <a:r>
              <a:rPr lang="sl-SI" sz="2800" dirty="0" smtClean="0"/>
              <a:t>KER MORA PRI TEKU KRI KROŽITI HITREJE.</a:t>
            </a:r>
          </a:p>
          <a:p>
            <a:pPr marL="560070" indent="-514350">
              <a:buFont typeface="+mj-lt"/>
              <a:buAutoNum type="alphaLcParenR"/>
            </a:pPr>
            <a:r>
              <a:rPr lang="sl-SI" sz="2800" dirty="0" smtClean="0"/>
              <a:t>KER SE SRCE PRESTRAŠI NAPORA.</a:t>
            </a:r>
          </a:p>
          <a:p>
            <a:pPr marL="560070" indent="-514350">
              <a:buFont typeface="+mj-lt"/>
              <a:buAutoNum type="alphaLcParenR"/>
            </a:pPr>
            <a:r>
              <a:rPr lang="sl-SI" sz="2800" dirty="0" smtClean="0"/>
              <a:t>KER SRCE SLEDI RITMU KORAKOV.</a:t>
            </a:r>
            <a:endParaRPr lang="sl-SI" sz="2800" dirty="0"/>
          </a:p>
        </p:txBody>
      </p:sp>
      <p:pic>
        <p:nvPicPr>
          <p:cNvPr id="9" name="Označba mesta vsebine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08813" y="2136582"/>
            <a:ext cx="4572000" cy="304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2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9370" y="304800"/>
            <a:ext cx="11151443" cy="1200416"/>
          </a:xfrm>
        </p:spPr>
        <p:txBody>
          <a:bodyPr/>
          <a:lstStyle/>
          <a:p>
            <a:pPr algn="ctr"/>
            <a:r>
              <a:rPr lang="sl-SI" b="1" dirty="0" smtClean="0"/>
              <a:t>9. ZAKAJ V ZOBEH NASTANE ZOBNA GNILOBA ALI KARIES?</a:t>
            </a:r>
            <a:endParaRPr lang="sl-SI" b="1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5160397" y="1916264"/>
            <a:ext cx="6420416" cy="3798735"/>
          </a:xfrm>
        </p:spPr>
        <p:txBody>
          <a:bodyPr>
            <a:normAutofit/>
          </a:bodyPr>
          <a:lstStyle/>
          <a:p>
            <a:pPr marL="560070" indent="-514350">
              <a:buFont typeface="+mj-lt"/>
              <a:buAutoNum type="alphaLcParenR"/>
            </a:pPr>
            <a:r>
              <a:rPr lang="sl-SI" sz="2800" dirty="0" smtClean="0"/>
              <a:t>KER SE ZOBNA SKLENINA ZARADI SLINE OBRABI.</a:t>
            </a:r>
          </a:p>
          <a:p>
            <a:pPr marL="560070" indent="-514350">
              <a:buFont typeface="+mj-lt"/>
              <a:buAutoNum type="alphaLcParenR"/>
            </a:pPr>
            <a:r>
              <a:rPr lang="sl-SI" sz="2800" dirty="0" smtClean="0"/>
              <a:t>KER JE ZOBNA SKLENINA KRHKA.</a:t>
            </a:r>
          </a:p>
          <a:p>
            <a:pPr marL="560070" indent="-514350">
              <a:buFont typeface="+mj-lt"/>
              <a:buAutoNum type="alphaLcParenR"/>
            </a:pPr>
            <a:r>
              <a:rPr lang="sl-SI" sz="2800" dirty="0" smtClean="0"/>
              <a:t>KER ZOBE POŠKODUJEMO S ŠČETKANJEM ZOB.</a:t>
            </a:r>
            <a:endParaRPr lang="sl-SI" sz="2800" dirty="0"/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3871" y="1505216"/>
            <a:ext cx="32385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67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800431"/>
          </a:xfrm>
        </p:spPr>
        <p:txBody>
          <a:bodyPr/>
          <a:lstStyle/>
          <a:p>
            <a:r>
              <a:rPr lang="sl-SI" b="1" dirty="0" smtClean="0"/>
              <a:t>10. ZAKAJ NEKATERI LJUDJE SMRČIJO?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318052" y="1600200"/>
            <a:ext cx="6462161" cy="4114800"/>
          </a:xfrm>
        </p:spPr>
        <p:txBody>
          <a:bodyPr>
            <a:normAutofit/>
          </a:bodyPr>
          <a:lstStyle/>
          <a:p>
            <a:pPr marL="502920" indent="-457200">
              <a:buFont typeface="+mj-lt"/>
              <a:buAutoNum type="alphaLcParenR"/>
            </a:pPr>
            <a:r>
              <a:rPr lang="sl-SI" sz="2800" dirty="0" smtClean="0"/>
              <a:t>KER PREHITRO DIHAJO.</a:t>
            </a:r>
          </a:p>
          <a:p>
            <a:pPr marL="502920" indent="-457200">
              <a:buFont typeface="+mj-lt"/>
              <a:buAutoNum type="alphaLcParenR"/>
            </a:pPr>
            <a:r>
              <a:rPr lang="sl-SI" sz="2800" dirty="0" smtClean="0"/>
              <a:t>KER ZRAK ZARADI SPROŠČENOSTI MIŠIC NA SVOJI POTI DO PLJUČ ZADEVA OB RAZNE OVIRE IN TO SLIŠIMO KOT HRRR.</a:t>
            </a:r>
          </a:p>
          <a:p>
            <a:pPr marL="502920" indent="-457200">
              <a:buFont typeface="+mj-lt"/>
              <a:buAutoNum type="alphaLcParenR"/>
            </a:pPr>
            <a:r>
              <a:rPr lang="sl-SI" sz="2800" dirty="0" smtClean="0"/>
              <a:t>KER HOČEJO RAZJEZITI ČLOVEKA, KI SPI POLEG NJIH.</a:t>
            </a:r>
            <a:endParaRPr lang="sl-SI" sz="2800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08813" y="2133600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6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11. ZAKAJ ZEHAMO?</a:t>
            </a:r>
            <a:endParaRPr lang="sl-SI" b="1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68741" y="1855304"/>
            <a:ext cx="4572000" cy="3048000"/>
          </a:xfrm>
          <a:prstGeom prst="rect">
            <a:avLst/>
          </a:prstGeom>
        </p:spPr>
      </p:pic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62261" y="1855304"/>
            <a:ext cx="5418552" cy="3859696"/>
          </a:xfrm>
        </p:spPr>
        <p:txBody>
          <a:bodyPr>
            <a:normAutofit/>
          </a:bodyPr>
          <a:lstStyle/>
          <a:p>
            <a:pPr marL="502920" indent="-457200">
              <a:buFont typeface="+mj-lt"/>
              <a:buAutoNum type="alphaLcParenR"/>
            </a:pPr>
            <a:r>
              <a:rPr lang="sl-SI" sz="2800" dirty="0" smtClean="0"/>
              <a:t>KER SE NAM BLIŽA NEVARNOST.</a:t>
            </a:r>
          </a:p>
          <a:p>
            <a:pPr marL="502920" indent="-457200">
              <a:buFont typeface="+mj-lt"/>
              <a:buAutoNum type="alphaLcParenR"/>
            </a:pPr>
            <a:r>
              <a:rPr lang="sl-SI" sz="2800" dirty="0" smtClean="0"/>
              <a:t>KER IMAMO VROČINO.</a:t>
            </a:r>
          </a:p>
          <a:p>
            <a:pPr marL="502920" indent="-457200">
              <a:buFont typeface="+mj-lt"/>
              <a:buAutoNum type="alphaLcParenR"/>
            </a:pPr>
            <a:r>
              <a:rPr lang="sl-SI" sz="2800" dirty="0" smtClean="0"/>
              <a:t>KER SMO UTRUJENI.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250926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137399" y="304800"/>
            <a:ext cx="4443413" cy="1200416"/>
          </a:xfrm>
        </p:spPr>
        <p:txBody>
          <a:bodyPr/>
          <a:lstStyle/>
          <a:p>
            <a:r>
              <a:rPr lang="sl-SI" b="1" dirty="0" smtClean="0"/>
              <a:t>12. ZAKAJ SPIMO?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485030" y="1600200"/>
            <a:ext cx="6295183" cy="4114800"/>
          </a:xfrm>
        </p:spPr>
        <p:txBody>
          <a:bodyPr>
            <a:normAutofit/>
          </a:bodyPr>
          <a:lstStyle/>
          <a:p>
            <a:pPr marL="502920" indent="-457200">
              <a:buFont typeface="+mj-lt"/>
              <a:buAutoNum type="alphaLcParenR"/>
            </a:pPr>
            <a:r>
              <a:rPr lang="sl-SI" sz="2800" dirty="0" smtClean="0"/>
              <a:t>KER SE MED SPANJEM TELO SPOČIJE, MOŽGANI ZBIRAJO IN PREDELUJEJO PODATKE, KI SMO JIH DOBILI ČEZ DAN.</a:t>
            </a:r>
          </a:p>
          <a:p>
            <a:pPr marL="502920" indent="-457200">
              <a:buFont typeface="+mj-lt"/>
              <a:buAutoNum type="alphaLcParenR"/>
            </a:pPr>
            <a:r>
              <a:rPr lang="sl-SI" sz="2800" dirty="0" smtClean="0"/>
              <a:t>KER IMAMO DOBRE POSTELJE.</a:t>
            </a:r>
          </a:p>
          <a:p>
            <a:pPr marL="502920" indent="-457200">
              <a:buFont typeface="+mj-lt"/>
              <a:buAutoNum type="alphaLcParenR"/>
            </a:pPr>
            <a:r>
              <a:rPr lang="sl-SI" sz="2800" dirty="0" smtClean="0"/>
              <a:t>KER BI DRUGAČE PORABILI ŠE VEČ ELEKTRIKE.</a:t>
            </a:r>
            <a:endParaRPr lang="sl-SI" sz="2800" dirty="0"/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37400" y="2038350"/>
            <a:ext cx="431482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13. ZAKAJ NASTANEJO MODRICE?</a:t>
            </a:r>
            <a:endParaRPr lang="sl-SI" b="1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3225" y="1812554"/>
            <a:ext cx="4572000" cy="3053988"/>
          </a:xfrm>
          <a:prstGeom prst="rect">
            <a:avLst/>
          </a:prstGeom>
        </p:spPr>
      </p:pic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5971430" y="1812554"/>
            <a:ext cx="5609383" cy="3902446"/>
          </a:xfrm>
        </p:spPr>
        <p:txBody>
          <a:bodyPr>
            <a:normAutofit/>
          </a:bodyPr>
          <a:lstStyle/>
          <a:p>
            <a:pPr marL="560070" indent="-514350">
              <a:buFont typeface="+mj-lt"/>
              <a:buAutoNum type="alphaLcParenR"/>
            </a:pPr>
            <a:r>
              <a:rPr lang="sl-SI" sz="2800" dirty="0" smtClean="0"/>
              <a:t>KER SMO SE PRI UDARCU UMAZALI.</a:t>
            </a:r>
          </a:p>
          <a:p>
            <a:pPr marL="560070" indent="-514350">
              <a:buFont typeface="+mj-lt"/>
              <a:buAutoNum type="alphaLcParenR"/>
            </a:pPr>
            <a:r>
              <a:rPr lang="sl-SI" sz="2800" dirty="0" smtClean="0"/>
              <a:t>KER JE KRI MODRA.</a:t>
            </a:r>
          </a:p>
          <a:p>
            <a:pPr marL="560070" indent="-514350">
              <a:buFont typeface="+mj-lt"/>
              <a:buAutoNum type="alphaLcParenR"/>
            </a:pPr>
            <a:r>
              <a:rPr lang="sl-SI" sz="2800" dirty="0" smtClean="0"/>
              <a:t>KER SO KRVNE ŽILE ZELO OBČUTLJIVE.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39443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14. ZAKAJ V USTIH NASTAJA SLINA?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333955" y="2202510"/>
            <a:ext cx="6446258" cy="3512489"/>
          </a:xfrm>
        </p:spPr>
        <p:txBody>
          <a:bodyPr>
            <a:normAutofit/>
          </a:bodyPr>
          <a:lstStyle/>
          <a:p>
            <a:pPr marL="560070" indent="-514350">
              <a:buFont typeface="+mj-lt"/>
              <a:buAutoNum type="alphaLcParenR"/>
            </a:pPr>
            <a:r>
              <a:rPr lang="sl-SI" sz="2800" dirty="0" smtClean="0"/>
              <a:t>IZ TREH RAZLOGOV: SLINA ČISTI USTA, NAVLAŽI HRANO IN SODELUJE PRI PREBAVI.</a:t>
            </a:r>
          </a:p>
          <a:p>
            <a:pPr marL="560070" indent="-514350">
              <a:buFont typeface="+mj-lt"/>
              <a:buAutoNum type="alphaLcParenR"/>
            </a:pPr>
            <a:r>
              <a:rPr lang="sl-SI" sz="2800" dirty="0" smtClean="0"/>
              <a:t>KER LIŽEMO SLADOLED.</a:t>
            </a:r>
          </a:p>
          <a:p>
            <a:pPr marL="560070" indent="-514350">
              <a:buFont typeface="+mj-lt"/>
              <a:buAutoNum type="alphaLcParenR"/>
            </a:pPr>
            <a:r>
              <a:rPr lang="sl-SI" sz="2800" dirty="0" smtClean="0"/>
              <a:t>KER SMO POZABILI PITI.</a:t>
            </a:r>
            <a:endParaRPr lang="sl-SI" sz="2800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37400" y="2038350"/>
            <a:ext cx="431482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6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8397" y="304800"/>
            <a:ext cx="10992416" cy="736821"/>
          </a:xfrm>
        </p:spPr>
        <p:txBody>
          <a:bodyPr/>
          <a:lstStyle/>
          <a:p>
            <a:r>
              <a:rPr lang="sl-SI" b="1" dirty="0" smtClean="0"/>
              <a:t>15. ZAKAJ NEKATERIM LJUDEM LASJE POSIVIJO?</a:t>
            </a:r>
            <a:endParaRPr lang="sl-SI" b="1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8397" y="1728083"/>
            <a:ext cx="4572000" cy="3048000"/>
          </a:xfrm>
          <a:prstGeom prst="rect">
            <a:avLst/>
          </a:prstGeom>
        </p:spPr>
      </p:pic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5557962" y="1728082"/>
            <a:ext cx="6022851" cy="3986917"/>
          </a:xfrm>
        </p:spPr>
        <p:txBody>
          <a:bodyPr>
            <a:normAutofit/>
          </a:bodyPr>
          <a:lstStyle/>
          <a:p>
            <a:pPr marL="560070" indent="-514350">
              <a:buFont typeface="+mj-lt"/>
              <a:buAutoNum type="alphaLcParenR"/>
            </a:pPr>
            <a:r>
              <a:rPr lang="sl-SI" sz="2800" dirty="0" smtClean="0"/>
              <a:t>KER JE STAREJŠIM LJUDEM SIVA BARVA VŠEČ.</a:t>
            </a:r>
          </a:p>
          <a:p>
            <a:pPr marL="560070" indent="-514350">
              <a:buFont typeface="+mj-lt"/>
              <a:buAutoNum type="alphaLcParenR"/>
            </a:pPr>
            <a:r>
              <a:rPr lang="sl-SI" sz="2800" dirty="0" smtClean="0"/>
              <a:t>KER TELO NEHA PROIZVAJATI BARVILO.</a:t>
            </a:r>
          </a:p>
          <a:p>
            <a:pPr marL="560070" indent="-514350">
              <a:buFont typeface="+mj-lt"/>
              <a:buAutoNum type="alphaLcParenR"/>
            </a:pPr>
            <a:r>
              <a:rPr lang="sl-SI" sz="2800" dirty="0" smtClean="0"/>
              <a:t>KER S STARANJEM ČLOVEKA, LASJE ZAČNEJO UMIRATI.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235531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52655" y="1600200"/>
            <a:ext cx="9728160" cy="2486025"/>
          </a:xfrm>
        </p:spPr>
        <p:txBody>
          <a:bodyPr rtlCol="0">
            <a:normAutofit/>
          </a:bodyPr>
          <a:lstStyle/>
          <a:p>
            <a:pPr rtl="0"/>
            <a:r>
              <a:rPr lang="sl-SI" sz="2800" dirty="0" smtClean="0"/>
              <a:t>ODGOVORIL(A) SI NA VSA VPRAŠANJA. ZDAJ PA PREVERI, KAKO SI BIL(A) USPEŠEN (USPEŠNA).</a:t>
            </a:r>
            <a:endParaRPr lang="sl-SI" sz="280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Rešitve: 1b, 2c, 3c, 4c, 5a, 6b, 7c, 8a, 9b,10b,11c,12a, 13c,14a,15b.</a:t>
            </a:r>
          </a:p>
          <a:p>
            <a:pPr rtl="0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641405"/>
          </a:xfrm>
        </p:spPr>
        <p:txBody>
          <a:bodyPr rtlCol="0"/>
          <a:lstStyle/>
          <a:p>
            <a:pPr rtl="0"/>
            <a:r>
              <a:rPr lang="sl-SI" b="1" dirty="0" smtClean="0"/>
              <a:t>KAKO SE IGRAMO?</a:t>
            </a:r>
            <a:endParaRPr lang="sl-SI" b="1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2152554" y="946205"/>
            <a:ext cx="9372600" cy="5812404"/>
          </a:xfrm>
        </p:spPr>
        <p:txBody>
          <a:bodyPr rtlCol="0">
            <a:normAutofit/>
          </a:bodyPr>
          <a:lstStyle/>
          <a:p>
            <a:pPr rtl="0"/>
            <a:endParaRPr lang="sl-SI" dirty="0" smtClean="0"/>
          </a:p>
          <a:p>
            <a:pPr rtl="0"/>
            <a:r>
              <a:rPr lang="sl-SI" dirty="0" smtClean="0"/>
              <a:t>IGRAMO SE SAMI, V PARU ALI V SKUPINI DRUŽINSKIH ČLANOV.</a:t>
            </a:r>
          </a:p>
          <a:p>
            <a:pPr rtl="0"/>
            <a:r>
              <a:rPr lang="sl-SI" dirty="0" smtClean="0"/>
              <a:t>ČE SE IGRAMO V PARU ALI SKUPINI, DOLOČIMO VODITELJA, KI ZASTAVLJA VPRAŠANJA, ZAPISUJE ODGOVORE IN ODGOVORE TOČKUJE.</a:t>
            </a:r>
          </a:p>
          <a:p>
            <a:pPr rtl="0"/>
            <a:r>
              <a:rPr lang="sl-SI" dirty="0" smtClean="0"/>
              <a:t>DOGOVORIMO SE ZA POHVALO OB VSEH PRAVILNO ODGOVORJENIH VPRAŠANJIH ALI DODATNE IZZIVE PRI NEPRAVILNIH ODGOVORIH (NEKAJ IZZIVOV ŽE PREDLAGANIH).</a:t>
            </a:r>
          </a:p>
          <a:p>
            <a:pPr rtl="0"/>
            <a:r>
              <a:rPr lang="sl-SI" dirty="0" smtClean="0"/>
              <a:t>NA LIST ZAPIŠEMO ČRKO PRED PRAVILNIM ODGOVOROM.</a:t>
            </a:r>
          </a:p>
          <a:p>
            <a:pPr rtl="0"/>
            <a:r>
              <a:rPr lang="sl-SI" dirty="0" smtClean="0"/>
              <a:t>PREVERIMO PRAVILNE ODGOVORE IN JIH TOČKUJEMO.</a:t>
            </a:r>
          </a:p>
          <a:p>
            <a:pPr rtl="0"/>
            <a:r>
              <a:rPr lang="sl-SI" dirty="0" smtClean="0"/>
              <a:t>VSAK PRAVILEN ODGOVOR POMENI 1 TOČKO. NEPRAVILEN ODGOVOR PRINESE 0 TOČK.</a:t>
            </a:r>
          </a:p>
          <a:p>
            <a:pPr rtl="0"/>
            <a:r>
              <a:rPr lang="sl-SI" dirty="0" smtClean="0"/>
              <a:t>VEČ ZNANJA (ALI SREČE) IMA TISTI, KI IMA VEČ TOČK.</a:t>
            </a:r>
          </a:p>
          <a:p>
            <a:pPr rtl="0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/>
          <p:cNvSpPr txBox="1"/>
          <p:nvPr/>
        </p:nvSpPr>
        <p:spPr>
          <a:xfrm>
            <a:off x="803082" y="477079"/>
            <a:ext cx="1061499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VIRI</a:t>
            </a:r>
          </a:p>
          <a:p>
            <a:endParaRPr lang="sl-SI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sz="2800" dirty="0" smtClean="0"/>
              <a:t>Ciciban št. 11-12/Julij-avgust 2019, str. 43-58,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sz="2800" dirty="0" smtClean="0">
                <a:hlinkClick r:id="rId3"/>
              </a:rPr>
              <a:t>https://pixabay.com/images</a:t>
            </a:r>
            <a:r>
              <a:rPr lang="sl-SI" sz="2800" dirty="0" smtClean="0"/>
              <a:t> (prevzeto 4. 5. 2020).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7964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značba mesta za vsebino 14" descr="Diagram postopka nastavitve prikazuje 5 korakov v naraščajočem vrstnem redu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1867830"/>
              </p:ext>
            </p:extLst>
          </p:nvPr>
        </p:nvGraphicFramePr>
        <p:xfrm>
          <a:off x="1065475" y="92766"/>
          <a:ext cx="11667213" cy="5838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74073" y="304800"/>
            <a:ext cx="9467984" cy="466477"/>
          </a:xfrm>
        </p:spPr>
        <p:txBody>
          <a:bodyPr rtlCol="0">
            <a:normAutofit fontScale="90000"/>
          </a:bodyPr>
          <a:lstStyle/>
          <a:p>
            <a:pPr rtl="0"/>
            <a:r>
              <a:rPr lang="sl-SI" dirty="0" smtClean="0"/>
              <a:t>Predlagani dodatni izzivi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6250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539" y="304800"/>
            <a:ext cx="11704320" cy="1200416"/>
          </a:xfrm>
        </p:spPr>
        <p:txBody>
          <a:bodyPr rtlCol="0"/>
          <a:lstStyle/>
          <a:p>
            <a:pPr rtl="0"/>
            <a:r>
              <a:rPr lang="sl-SI" b="1" dirty="0" smtClean="0"/>
              <a:t>1. ZAKAJ NIMAMO VSI LJUDJE ENAKE BARVE KOŽE?</a:t>
            </a:r>
            <a:endParaRPr lang="sl-SI" b="1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421420" y="2038350"/>
            <a:ext cx="6374696" cy="3313706"/>
          </a:xfrm>
        </p:spPr>
        <p:txBody>
          <a:bodyPr rtlCol="0">
            <a:normAutofit/>
          </a:bodyPr>
          <a:lstStyle/>
          <a:p>
            <a:pPr marL="502920" indent="-457200" rtl="0">
              <a:buFont typeface="+mj-lt"/>
              <a:buAutoNum type="alphaLcParenR"/>
            </a:pPr>
            <a:r>
              <a:rPr lang="sl-SI" sz="2800" dirty="0" smtClean="0"/>
              <a:t>KER PIJEMO RAZLIČNE PIJAČE.</a:t>
            </a:r>
          </a:p>
          <a:p>
            <a:pPr marL="502920" indent="-457200" rtl="0">
              <a:buFont typeface="+mj-lt"/>
              <a:buAutoNum type="alphaLcParenR"/>
            </a:pPr>
            <a:r>
              <a:rPr lang="sl-SI" sz="2800" dirty="0" smtClean="0"/>
              <a:t>KER SE JE BARVA KOŽE SČASOMA PRILAGODILA PODNEBJU, MOČI SONCA.</a:t>
            </a:r>
          </a:p>
          <a:p>
            <a:pPr marL="502920" indent="-457200" rtl="0">
              <a:buFont typeface="+mj-lt"/>
              <a:buAutoNum type="alphaLcParenR"/>
            </a:pPr>
            <a:r>
              <a:rPr lang="sl-SI" sz="2800" dirty="0" smtClean="0"/>
              <a:t>KER SE RAZLIČNO PREHRANJUJEMO.</a:t>
            </a:r>
          </a:p>
        </p:txBody>
      </p:sp>
      <p:pic>
        <p:nvPicPr>
          <p:cNvPr id="8" name="Označba mesta vsebine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37400" y="2038350"/>
            <a:ext cx="431482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6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93913" y="304800"/>
            <a:ext cx="10586900" cy="1200416"/>
          </a:xfrm>
        </p:spPr>
        <p:txBody>
          <a:bodyPr/>
          <a:lstStyle/>
          <a:p>
            <a:r>
              <a:rPr lang="sl-SI" b="1" dirty="0" smtClean="0"/>
              <a:t>2. ZAKAJ NAM IZPADEJO MLEČNI ZOBJE?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214685" y="2425148"/>
            <a:ext cx="6565527" cy="3289852"/>
          </a:xfrm>
        </p:spPr>
        <p:txBody>
          <a:bodyPr>
            <a:normAutofit/>
          </a:bodyPr>
          <a:lstStyle/>
          <a:p>
            <a:pPr marL="502920" indent="-457200">
              <a:buFont typeface="+mj-lt"/>
              <a:buAutoNum type="alphaLcParenR"/>
            </a:pPr>
            <a:r>
              <a:rPr lang="sl-SI" sz="2800" dirty="0" smtClean="0"/>
              <a:t>KER JE IMENITNO DOBITI DARILCE ZA VSAK MLEČNI ZOB.</a:t>
            </a:r>
          </a:p>
          <a:p>
            <a:pPr marL="502920" indent="-457200">
              <a:buFont typeface="+mj-lt"/>
              <a:buAutoNum type="alphaLcParenR"/>
            </a:pPr>
            <a:r>
              <a:rPr lang="sl-SI" sz="2800" dirty="0" smtClean="0"/>
              <a:t>KER PRIDE PONJE ZOBNA MIŠKA.</a:t>
            </a:r>
          </a:p>
          <a:p>
            <a:pPr marL="502920" indent="-457200">
              <a:buFont typeface="+mj-lt"/>
              <a:buAutoNum type="alphaLcParenR"/>
            </a:pPr>
            <a:r>
              <a:rPr lang="sl-SI" sz="2800" dirty="0" smtClean="0"/>
              <a:t>KER MORAJO PREPUSTITI PROSTOR STALNIM ZOBEM.</a:t>
            </a:r>
            <a:endParaRPr lang="sl-SI" sz="2800" dirty="0"/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75563" y="2038350"/>
            <a:ext cx="32385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8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82780" y="288898"/>
            <a:ext cx="11098033" cy="1200416"/>
          </a:xfrm>
        </p:spPr>
        <p:txBody>
          <a:bodyPr/>
          <a:lstStyle/>
          <a:p>
            <a:r>
              <a:rPr lang="sl-SI" b="1" dirty="0" smtClean="0"/>
              <a:t>3. ZAKAJ SE POTIMO?</a:t>
            </a:r>
            <a:endParaRPr lang="sl-SI" b="1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5390984" y="2385390"/>
            <a:ext cx="6189829" cy="3329609"/>
          </a:xfrm>
        </p:spPr>
        <p:txBody>
          <a:bodyPr>
            <a:normAutofit/>
          </a:bodyPr>
          <a:lstStyle/>
          <a:p>
            <a:pPr marL="502920" indent="-457200">
              <a:buFont typeface="+mj-lt"/>
              <a:buAutoNum type="alphaLcParenR"/>
            </a:pPr>
            <a:r>
              <a:rPr lang="sl-SI" sz="2800" dirty="0" smtClean="0"/>
              <a:t>KER SE POTEM Z UŽITKOM OKOPAMO.</a:t>
            </a:r>
          </a:p>
          <a:p>
            <a:pPr marL="502920" indent="-457200">
              <a:buFont typeface="+mj-lt"/>
              <a:buAutoNum type="alphaLcParenR"/>
            </a:pPr>
            <a:r>
              <a:rPr lang="sl-SI" sz="2800" dirty="0" smtClean="0"/>
              <a:t>KER TAKO TELO IZLOČA ODVEČNO VLAGO.</a:t>
            </a:r>
          </a:p>
          <a:p>
            <a:pPr marL="502920" indent="-457200">
              <a:buFont typeface="+mj-lt"/>
              <a:buAutoNum type="alphaLcParenR"/>
            </a:pPr>
            <a:r>
              <a:rPr lang="sl-SI" sz="2800" dirty="0" smtClean="0"/>
              <a:t>KER SE TAKO TELO OHLAJA.</a:t>
            </a:r>
          </a:p>
        </p:txBody>
      </p:sp>
      <p:pic>
        <p:nvPicPr>
          <p:cNvPr id="9" name="Označba mesta vsebine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4540" y="1585125"/>
            <a:ext cx="405765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06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2494" y="304800"/>
            <a:ext cx="11008319" cy="1200416"/>
          </a:xfrm>
        </p:spPr>
        <p:txBody>
          <a:bodyPr/>
          <a:lstStyle/>
          <a:p>
            <a:r>
              <a:rPr lang="sl-SI" b="1" dirty="0" smtClean="0"/>
              <a:t>4. ZAKAJ SE MORAMO UKVARJATI S ŠPORTOM?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286247" y="2115046"/>
            <a:ext cx="6493966" cy="3599953"/>
          </a:xfrm>
        </p:spPr>
        <p:txBody>
          <a:bodyPr>
            <a:normAutofit/>
          </a:bodyPr>
          <a:lstStyle/>
          <a:p>
            <a:pPr marL="560070" indent="-514350">
              <a:buFont typeface="+mj-lt"/>
              <a:buAutoNum type="alphaLcParenR"/>
            </a:pPr>
            <a:r>
              <a:rPr lang="sl-SI" sz="2800" dirty="0" smtClean="0"/>
              <a:t>KER SI TAKO LAHKO KUPIMO NOVO ŠPORTNO OPREMO.</a:t>
            </a:r>
          </a:p>
          <a:p>
            <a:pPr marL="560070" indent="-514350">
              <a:buFont typeface="+mj-lt"/>
              <a:buAutoNum type="alphaLcParenR"/>
            </a:pPr>
            <a:r>
              <a:rPr lang="sl-SI" sz="2800" dirty="0" smtClean="0"/>
              <a:t>KER JE TO ZELO MODERNO.</a:t>
            </a:r>
          </a:p>
          <a:p>
            <a:pPr marL="560070" indent="-514350">
              <a:buFont typeface="+mj-lt"/>
              <a:buAutoNum type="alphaLcParenR"/>
            </a:pPr>
            <a:r>
              <a:rPr lang="sl-SI" sz="2800" dirty="0" smtClean="0"/>
              <a:t>KER JE ŠPORT DEL SKRBI ZA NAŠE ZDRAVJE.</a:t>
            </a:r>
            <a:endParaRPr lang="sl-SI" sz="2800" dirty="0"/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08813" y="2130606"/>
            <a:ext cx="4572000" cy="305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0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5374" y="304800"/>
            <a:ext cx="10825439" cy="1200416"/>
          </a:xfrm>
        </p:spPr>
        <p:txBody>
          <a:bodyPr/>
          <a:lstStyle/>
          <a:p>
            <a:r>
              <a:rPr lang="sl-SI" b="1" dirty="0" smtClean="0"/>
              <a:t>5. ZAKAJ SI MORAMO PRED JEDJO UMITI ROKE?</a:t>
            </a:r>
            <a:endParaRPr lang="sl-SI" b="1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5303520" y="1815714"/>
            <a:ext cx="6277293" cy="3899286"/>
          </a:xfrm>
        </p:spPr>
        <p:txBody>
          <a:bodyPr>
            <a:normAutofit/>
          </a:bodyPr>
          <a:lstStyle/>
          <a:p>
            <a:pPr marL="560070" indent="-514350">
              <a:buFont typeface="+mj-lt"/>
              <a:buAutoNum type="alphaLcParenR"/>
            </a:pPr>
            <a:r>
              <a:rPr lang="sl-SI" sz="2800" dirty="0" smtClean="0"/>
              <a:t>KER TAKO Z ROK ODSTRANIMO MIKROORGANIZME, KI BI LAHKO ŠKODILI NAŠEMU TELESU.</a:t>
            </a:r>
          </a:p>
          <a:p>
            <a:pPr marL="560070" indent="-514350">
              <a:buFont typeface="+mj-lt"/>
              <a:buAutoNum type="alphaLcParenR"/>
            </a:pPr>
            <a:r>
              <a:rPr lang="sl-SI" sz="2800" dirty="0" smtClean="0"/>
              <a:t>KER JE TO ŽE ZELO STARA NAVADA.</a:t>
            </a:r>
          </a:p>
          <a:p>
            <a:pPr marL="560070" indent="-514350">
              <a:buFont typeface="+mj-lt"/>
              <a:buAutoNum type="alphaLcParenR"/>
            </a:pPr>
            <a:r>
              <a:rPr lang="sl-SI" sz="2800" dirty="0" smtClean="0"/>
              <a:t>KER SE TAKO URIMO V PREMAGOVANJU LAKOTE.</a:t>
            </a:r>
            <a:endParaRPr lang="sl-SI" sz="2800" dirty="0"/>
          </a:p>
        </p:txBody>
      </p:sp>
      <p:pic>
        <p:nvPicPr>
          <p:cNvPr id="12" name="Označba mesta vsebine 1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0731" y="1675407"/>
            <a:ext cx="4572000" cy="304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9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6. ZAKAJ VDIHNEMO?</a:t>
            </a:r>
            <a:endParaRPr lang="sl-SI" b="1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5152446" y="1743986"/>
            <a:ext cx="6515832" cy="3194437"/>
          </a:xfrm>
        </p:spPr>
        <p:txBody>
          <a:bodyPr>
            <a:normAutofit/>
          </a:bodyPr>
          <a:lstStyle/>
          <a:p>
            <a:pPr marL="560070" indent="-514350">
              <a:buFont typeface="+mj-lt"/>
              <a:buAutoNum type="alphaLcParenR"/>
            </a:pPr>
            <a:r>
              <a:rPr lang="sl-SI" sz="2800" dirty="0" smtClean="0"/>
              <a:t>KER TAKO POKAŽEMO, DA SMO ŠE ŽIVI.</a:t>
            </a:r>
          </a:p>
          <a:p>
            <a:pPr marL="560070" indent="-514350">
              <a:buFont typeface="+mj-lt"/>
              <a:buAutoNum type="alphaLcParenR"/>
            </a:pPr>
            <a:r>
              <a:rPr lang="sl-SI" sz="2800" dirty="0" smtClean="0"/>
              <a:t>KER TAKO DOBIMO KISIK.</a:t>
            </a:r>
          </a:p>
          <a:p>
            <a:pPr marL="560070" indent="-514350">
              <a:buFont typeface="+mj-lt"/>
              <a:buAutoNum type="alphaLcParenR"/>
            </a:pPr>
            <a:r>
              <a:rPr lang="sl-SI" sz="2800" dirty="0" smtClean="0"/>
              <a:t>KER TAKO VOHAMO.</a:t>
            </a:r>
            <a:endParaRPr lang="sl-SI" sz="2800" dirty="0"/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7608" y="1743986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79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troci, ki se igrajo 16 x 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64_TF03461883" id="{6B830917-A5E0-4A5A-A96A-91E85BA7B64B}" vid="{A5567F6B-EA14-4C0A-B1A6-C777298492DD}"/>
    </a:ext>
  </a:extLst>
</a:theme>
</file>

<file path=ppt/theme/theme2.xml><?xml version="1.0" encoding="utf-8"?>
<a:theme xmlns:a="http://schemas.openxmlformats.org/drawingml/2006/main" name="Officeova tema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810A8730665F84F9990E6337B377EA6" ma:contentTypeVersion="13" ma:contentTypeDescription="Ustvari nov dokument." ma:contentTypeScope="" ma:versionID="c16035011bf1d2a55a9eedfa98e7912d">
  <xsd:schema xmlns:xsd="http://www.w3.org/2001/XMLSchema" xmlns:xs="http://www.w3.org/2001/XMLSchema" xmlns:p="http://schemas.microsoft.com/office/2006/metadata/properties" xmlns:ns3="5edf1d05-d392-4575-bd49-f2aca516cfa8" xmlns:ns4="593481eb-4afb-4b05-bcf6-a959ab9098bc" targetNamespace="http://schemas.microsoft.com/office/2006/metadata/properties" ma:root="true" ma:fieldsID="f34860bf0af99e182c42b6f7873e7004" ns3:_="" ns4:_="">
    <xsd:import namespace="5edf1d05-d392-4575-bd49-f2aca516cfa8"/>
    <xsd:import namespace="593481eb-4afb-4b05-bcf6-a959ab9098b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df1d05-d392-4575-bd49-f2aca516cf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3481eb-4afb-4b05-bcf6-a959ab9098b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Razprševanje namiga za skupno rab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4323F51-8BC8-4198-9F19-CEA4F32980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df1d05-d392-4575-bd49-f2aca516cfa8"/>
    <ds:schemaRef ds:uri="593481eb-4afb-4b05-bcf6-a959ab9098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AE60A1-2573-4912-89D5-29E99B81D3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A14414-C926-4EE2-8ABB-DDD0F655A3C3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5edf1d05-d392-4575-bd49-f2aca516cfa8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593481eb-4afb-4b05-bcf6-a959ab9098b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Načrt šolske predstavitve z motivom otrok, ki se igrajo (ilustracija, širokozaslonsko)</Template>
  <TotalTime>629</TotalTime>
  <Words>772</Words>
  <Application>Microsoft Office PowerPoint</Application>
  <PresentationFormat>Širokozaslonsko</PresentationFormat>
  <Paragraphs>99</Paragraphs>
  <Slides>20</Slides>
  <Notes>6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20</vt:i4>
      </vt:variant>
    </vt:vector>
  </HeadingPairs>
  <TitlesOfParts>
    <vt:vector size="23" baseType="lpstr">
      <vt:lpstr>Euphemia</vt:lpstr>
      <vt:lpstr>Wingdings</vt:lpstr>
      <vt:lpstr>Otroci, ki se igrajo 16 x 9</vt:lpstr>
      <vt:lpstr>KVIZ ZAKAJ? </vt:lpstr>
      <vt:lpstr>KAKO SE IGRAMO?</vt:lpstr>
      <vt:lpstr>Predlagani dodatni izzivi</vt:lpstr>
      <vt:lpstr>1. ZAKAJ NIMAMO VSI LJUDJE ENAKE BARVE KOŽE?</vt:lpstr>
      <vt:lpstr>2. ZAKAJ NAM IZPADEJO MLEČNI ZOBJE?</vt:lpstr>
      <vt:lpstr>3. ZAKAJ SE POTIMO?</vt:lpstr>
      <vt:lpstr>4. ZAKAJ SE MORAMO UKVARJATI S ŠPORTOM?</vt:lpstr>
      <vt:lpstr>5. ZAKAJ SI MORAMO PRED JEDJO UMITI ROKE?</vt:lpstr>
      <vt:lpstr>6. ZAKAJ VDIHNEMO?</vt:lpstr>
      <vt:lpstr>7. ZAKAJ NE MOREMO JESTI SAMO TISTE HRANE, KI NAM JE VŠEČ?</vt:lpstr>
      <vt:lpstr>8. ZAKAJ SRCE BIJE HITREJE, KADAR TEČEMO?</vt:lpstr>
      <vt:lpstr>9. ZAKAJ V ZOBEH NASTANE ZOBNA GNILOBA ALI KARIES?</vt:lpstr>
      <vt:lpstr>10. ZAKAJ NEKATERI LJUDJE SMRČIJO?</vt:lpstr>
      <vt:lpstr>11. ZAKAJ ZEHAMO?</vt:lpstr>
      <vt:lpstr>12. ZAKAJ SPIMO?</vt:lpstr>
      <vt:lpstr>13. ZAKAJ NASTANEJO MODRICE?</vt:lpstr>
      <vt:lpstr>14. ZAKAJ V USTIH NASTAJA SLINA?</vt:lpstr>
      <vt:lpstr>15. ZAKAJ NEKATERIM LJUDEM LASJE POSIVIJO?</vt:lpstr>
      <vt:lpstr>ODGOVORIL(A) SI NA VSA VPRAŠANJA. ZDAJ PA PREVERI, KAKO SI BIL(A) USPEŠEN (USPEŠNA).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KVIZ ZAKAJ? Živali</dc:title>
  <dc:creator>Uporabnik</dc:creator>
  <cp:lastModifiedBy>Maja Vačun</cp:lastModifiedBy>
  <cp:revision>22</cp:revision>
  <dcterms:created xsi:type="dcterms:W3CDTF">2020-05-04T06:20:32Z</dcterms:created>
  <dcterms:modified xsi:type="dcterms:W3CDTF">2020-05-11T05:26:05Z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0x010100A810A8730665F84F9990E6337B377EA6</vt:lpwstr>
  </property>
</Properties>
</file>